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6"/>
  </p:notesMasterIdLst>
  <p:sldIdLst>
    <p:sldId id="256" r:id="rId2"/>
    <p:sldId id="257" r:id="rId3"/>
    <p:sldId id="258" r:id="rId4"/>
    <p:sldId id="259" r:id="rId5"/>
    <p:sldId id="273" r:id="rId6"/>
    <p:sldId id="274" r:id="rId7"/>
    <p:sldId id="275" r:id="rId8"/>
    <p:sldId id="260" r:id="rId9"/>
    <p:sldId id="276" r:id="rId10"/>
    <p:sldId id="277" r:id="rId11"/>
    <p:sldId id="261" r:id="rId12"/>
    <p:sldId id="262" r:id="rId13"/>
    <p:sldId id="297" r:id="rId14"/>
    <p:sldId id="298" r:id="rId15"/>
    <p:sldId id="299" r:id="rId16"/>
    <p:sldId id="300" r:id="rId17"/>
    <p:sldId id="263" r:id="rId18"/>
    <p:sldId id="305" r:id="rId19"/>
    <p:sldId id="306" r:id="rId20"/>
    <p:sldId id="264" r:id="rId21"/>
    <p:sldId id="307" r:id="rId22"/>
    <p:sldId id="308" r:id="rId23"/>
    <p:sldId id="309" r:id="rId24"/>
    <p:sldId id="310" r:id="rId25"/>
    <p:sldId id="311" r:id="rId26"/>
    <p:sldId id="312" r:id="rId27"/>
    <p:sldId id="329" r:id="rId28"/>
    <p:sldId id="265" r:id="rId29"/>
    <p:sldId id="313" r:id="rId30"/>
    <p:sldId id="314" r:id="rId31"/>
    <p:sldId id="315" r:id="rId32"/>
    <p:sldId id="266" r:id="rId33"/>
    <p:sldId id="316" r:id="rId34"/>
    <p:sldId id="317" r:id="rId35"/>
    <p:sldId id="318" r:id="rId36"/>
    <p:sldId id="319" r:id="rId37"/>
    <p:sldId id="267" r:id="rId38"/>
    <p:sldId id="320" r:id="rId39"/>
    <p:sldId id="321" r:id="rId40"/>
    <p:sldId id="322" r:id="rId41"/>
    <p:sldId id="268" r:id="rId42"/>
    <p:sldId id="325" r:id="rId43"/>
    <p:sldId id="323" r:id="rId44"/>
    <p:sldId id="324" r:id="rId45"/>
    <p:sldId id="326" r:id="rId46"/>
    <p:sldId id="327" r:id="rId47"/>
    <p:sldId id="328" r:id="rId48"/>
    <p:sldId id="330" r:id="rId49"/>
    <p:sldId id="331" r:id="rId50"/>
    <p:sldId id="332" r:id="rId51"/>
    <p:sldId id="269" r:id="rId52"/>
    <p:sldId id="293" r:id="rId53"/>
    <p:sldId id="294" r:id="rId54"/>
    <p:sldId id="270" r:id="rId55"/>
    <p:sldId id="295" r:id="rId56"/>
    <p:sldId id="272" r:id="rId57"/>
    <p:sldId id="296" r:id="rId58"/>
    <p:sldId id="289" r:id="rId59"/>
    <p:sldId id="354" r:id="rId60"/>
    <p:sldId id="290" r:id="rId61"/>
    <p:sldId id="291" r:id="rId62"/>
    <p:sldId id="355" r:id="rId63"/>
    <p:sldId id="292" r:id="rId64"/>
    <p:sldId id="271" r:id="rId65"/>
    <p:sldId id="285" r:id="rId66"/>
    <p:sldId id="286" r:id="rId67"/>
    <p:sldId id="287" r:id="rId68"/>
    <p:sldId id="288" r:id="rId69"/>
    <p:sldId id="281" r:id="rId70"/>
    <p:sldId id="282" r:id="rId71"/>
    <p:sldId id="362" r:id="rId72"/>
    <p:sldId id="363" r:id="rId73"/>
    <p:sldId id="356" r:id="rId74"/>
    <p:sldId id="364" r:id="rId75"/>
    <p:sldId id="358" r:id="rId76"/>
    <p:sldId id="359" r:id="rId77"/>
    <p:sldId id="365" r:id="rId78"/>
    <p:sldId id="366" r:id="rId79"/>
    <p:sldId id="367" r:id="rId80"/>
    <p:sldId id="368" r:id="rId81"/>
    <p:sldId id="360" r:id="rId82"/>
    <p:sldId id="361" r:id="rId83"/>
    <p:sldId id="369" r:id="rId84"/>
    <p:sldId id="370" r:id="rId85"/>
    <p:sldId id="371" r:id="rId86"/>
    <p:sldId id="378" r:id="rId87"/>
    <p:sldId id="373" r:id="rId88"/>
    <p:sldId id="379" r:id="rId89"/>
    <p:sldId id="380" r:id="rId90"/>
    <p:sldId id="381" r:id="rId91"/>
    <p:sldId id="398" r:id="rId92"/>
    <p:sldId id="374" r:id="rId93"/>
    <p:sldId id="382" r:id="rId94"/>
    <p:sldId id="383" r:id="rId95"/>
    <p:sldId id="384" r:id="rId96"/>
    <p:sldId id="385" r:id="rId97"/>
    <p:sldId id="386" r:id="rId98"/>
    <p:sldId id="399" r:id="rId99"/>
    <p:sldId id="400" r:id="rId100"/>
    <p:sldId id="401" r:id="rId101"/>
    <p:sldId id="402" r:id="rId102"/>
    <p:sldId id="404" r:id="rId103"/>
    <p:sldId id="405" r:id="rId104"/>
    <p:sldId id="406" r:id="rId105"/>
    <p:sldId id="403" r:id="rId106"/>
    <p:sldId id="388" r:id="rId107"/>
    <p:sldId id="389" r:id="rId108"/>
    <p:sldId id="390" r:id="rId109"/>
    <p:sldId id="407" r:id="rId110"/>
    <p:sldId id="413" r:id="rId111"/>
    <p:sldId id="375" r:id="rId112"/>
    <p:sldId id="376" r:id="rId113"/>
    <p:sldId id="414" r:id="rId114"/>
    <p:sldId id="391" r:id="rId115"/>
    <p:sldId id="392" r:id="rId116"/>
    <p:sldId id="393" r:id="rId117"/>
    <p:sldId id="394" r:id="rId118"/>
    <p:sldId id="395" r:id="rId119"/>
    <p:sldId id="377" r:id="rId120"/>
    <p:sldId id="396" r:id="rId121"/>
    <p:sldId id="397" r:id="rId122"/>
    <p:sldId id="408" r:id="rId123"/>
    <p:sldId id="409" r:id="rId124"/>
    <p:sldId id="410" r:id="rId125"/>
    <p:sldId id="411" r:id="rId126"/>
    <p:sldId id="333" r:id="rId127"/>
    <p:sldId id="283" r:id="rId128"/>
    <p:sldId id="334" r:id="rId129"/>
    <p:sldId id="284" r:id="rId130"/>
    <p:sldId id="278" r:id="rId131"/>
    <p:sldId id="279" r:id="rId132"/>
    <p:sldId id="342" r:id="rId133"/>
    <p:sldId id="335" r:id="rId134"/>
    <p:sldId id="343" r:id="rId135"/>
    <p:sldId id="280" r:id="rId136"/>
    <p:sldId id="301" r:id="rId137"/>
    <p:sldId id="336" r:id="rId138"/>
    <p:sldId id="302" r:id="rId139"/>
    <p:sldId id="344" r:id="rId140"/>
    <p:sldId id="345" r:id="rId141"/>
    <p:sldId id="346" r:id="rId142"/>
    <p:sldId id="337" r:id="rId143"/>
    <p:sldId id="304" r:id="rId144"/>
    <p:sldId id="347" r:id="rId145"/>
    <p:sldId id="338" r:id="rId146"/>
    <p:sldId id="348" r:id="rId147"/>
    <p:sldId id="350" r:id="rId148"/>
    <p:sldId id="349" r:id="rId149"/>
    <p:sldId id="351" r:id="rId150"/>
    <p:sldId id="339" r:id="rId151"/>
    <p:sldId id="340" r:id="rId152"/>
    <p:sldId id="341" r:id="rId153"/>
    <p:sldId id="352" r:id="rId154"/>
    <p:sldId id="353" r:id="rId1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5D1EE-9DAB-4EF2-A44D-71102C6F3D88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7A78C-0F9C-4059-A1CE-C49B302ACB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377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A78C-0F9C-4059-A1CE-C49B302ACBE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53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A78C-0F9C-4059-A1CE-C49B302ACBEB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14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A78C-0F9C-4059-A1CE-C49B302ACBEB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74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7A78C-0F9C-4059-A1CE-C49B302ACBEB}" type="slidenum">
              <a:rPr lang="en-IN" smtClean="0"/>
              <a:t>147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893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12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01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5905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153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270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322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130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30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9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462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7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62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01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70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77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31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E0457-ABF9-4485-9C78-0A3B26FE930C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24457D0-25AD-4371-828C-D5B3F28EC3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97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7D03-A5F9-4A42-9002-7D7E3B3F3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688" y="814631"/>
            <a:ext cx="7766936" cy="1646302"/>
          </a:xfrm>
        </p:spPr>
        <p:txBody>
          <a:bodyPr/>
          <a:lstStyle/>
          <a:p>
            <a:r>
              <a:rPr lang="en-US" sz="6600" dirty="0"/>
              <a:t>CST 205 : MODULE 4</a:t>
            </a:r>
            <a:endParaRPr lang="en-I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00174-98C9-48EB-A417-38523A691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4830" y="3951979"/>
            <a:ext cx="4374749" cy="244058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Mrs. </a:t>
            </a:r>
            <a:r>
              <a:rPr lang="en-US" dirty="0" err="1">
                <a:solidFill>
                  <a:schemeClr val="tx1"/>
                </a:solidFill>
              </a:rPr>
              <a:t>Preema</a:t>
            </a:r>
            <a:r>
              <a:rPr lang="en-US" dirty="0">
                <a:solidFill>
                  <a:schemeClr val="tx1"/>
                </a:solidFill>
              </a:rPr>
              <a:t> Theresa Varghese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Assistant Professor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AI &amp; DS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Sjcet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Palai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590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>
            <a:normAutofit/>
          </a:bodyPr>
          <a:lstStyle/>
          <a:p>
            <a:r>
              <a:rPr lang="en-US" dirty="0"/>
              <a:t>Consider this example: </a:t>
            </a:r>
          </a:p>
          <a:p>
            <a:r>
              <a:rPr lang="en-US" dirty="0"/>
              <a:t>// Construct one String from another. </a:t>
            </a:r>
          </a:p>
          <a:p>
            <a:pPr marL="0" indent="0">
              <a:buNone/>
            </a:pPr>
            <a:r>
              <a:rPr lang="en-US" dirty="0"/>
              <a:t>				class </a:t>
            </a:r>
            <a:r>
              <a:rPr lang="en-US" dirty="0" err="1"/>
              <a:t>MakeString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		{ </a:t>
            </a:r>
          </a:p>
          <a:p>
            <a:pPr marL="0" indent="0">
              <a:buNone/>
            </a:pPr>
            <a:r>
              <a:rPr lang="en-US" dirty="0"/>
              <a:t>				public static void main(String </a:t>
            </a:r>
            <a:r>
              <a:rPr lang="en-US" dirty="0" err="1"/>
              <a:t>args</a:t>
            </a:r>
            <a:r>
              <a:rPr lang="en-US" dirty="0"/>
              <a:t>[]) </a:t>
            </a:r>
          </a:p>
          <a:p>
            <a:pPr marL="0" indent="0">
              <a:buNone/>
            </a:pPr>
            <a:r>
              <a:rPr lang="en-US" dirty="0"/>
              <a:t>				{</a:t>
            </a:r>
          </a:p>
          <a:p>
            <a:pPr marL="0" indent="0">
              <a:buNone/>
            </a:pPr>
            <a:r>
              <a:rPr lang="en-US" dirty="0"/>
              <a:t>				 char c[] = {'J', 'a', 'v', 'a’}; </a:t>
            </a:r>
          </a:p>
          <a:p>
            <a:pPr marL="0" indent="0">
              <a:buNone/>
            </a:pPr>
            <a:r>
              <a:rPr lang="en-US" dirty="0"/>
              <a:t>				String s1 = new String(c); </a:t>
            </a:r>
          </a:p>
          <a:p>
            <a:pPr marL="0" indent="0">
              <a:buNone/>
            </a:pPr>
            <a:r>
              <a:rPr lang="en-US" dirty="0"/>
              <a:t>				String s2 = new String(s1); 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System.out.println</a:t>
            </a:r>
            <a:r>
              <a:rPr lang="en-US" dirty="0"/>
              <a:t>(s1); 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System.out.println</a:t>
            </a:r>
            <a:r>
              <a:rPr lang="en-US" dirty="0"/>
              <a:t>(s2); </a:t>
            </a:r>
          </a:p>
          <a:p>
            <a:pPr marL="0" indent="0">
              <a:buNone/>
            </a:pPr>
            <a:r>
              <a:rPr lang="en-US" dirty="0"/>
              <a:t>				} } </a:t>
            </a:r>
          </a:p>
          <a:p>
            <a:r>
              <a:rPr lang="en-US" dirty="0"/>
              <a:t>The output from this program is as follows:</a:t>
            </a:r>
          </a:p>
          <a:p>
            <a:pPr marL="0" indent="0">
              <a:buNone/>
            </a:pPr>
            <a:r>
              <a:rPr lang="en-US" dirty="0"/>
              <a:t>				Java </a:t>
            </a:r>
          </a:p>
          <a:p>
            <a:pPr marL="0" indent="0">
              <a:buNone/>
            </a:pPr>
            <a:r>
              <a:rPr lang="en-US" dirty="0"/>
              <a:t>				Java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11044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115330"/>
            <a:ext cx="9860692" cy="674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u="sng" dirty="0"/>
              <a:t>The </a:t>
            </a:r>
            <a:r>
              <a:rPr lang="en-IN" b="1" u="sng" dirty="0" err="1"/>
              <a:t>AdjustmentEvent</a:t>
            </a:r>
            <a:r>
              <a:rPr lang="en-IN" b="1" u="sng" dirty="0"/>
              <a:t> Class</a:t>
            </a:r>
          </a:p>
          <a:p>
            <a:pPr fontAlgn="base"/>
            <a:r>
              <a:rPr lang="en-US" dirty="0"/>
              <a:t>The adjustment event emitted by Adjustable objects like Scrollbar and </a:t>
            </a:r>
            <a:r>
              <a:rPr lang="en-US" dirty="0" err="1"/>
              <a:t>ScrollPane</a:t>
            </a:r>
            <a:r>
              <a:rPr lang="en-US" dirty="0"/>
              <a:t>. </a:t>
            </a:r>
            <a:endParaRPr lang="en-US" sz="1400" dirty="0"/>
          </a:p>
          <a:p>
            <a:pPr fontAlgn="base"/>
            <a:r>
              <a:rPr lang="en-US" dirty="0"/>
              <a:t>When the user changes the value of the scrolling component, it receives an instance of </a:t>
            </a:r>
            <a:r>
              <a:rPr lang="en-US" dirty="0" err="1"/>
              <a:t>AdjustmentEvent</a:t>
            </a:r>
            <a:r>
              <a:rPr lang="en-US" dirty="0"/>
              <a:t>.</a:t>
            </a:r>
            <a:endParaRPr lang="en-US" sz="1400" dirty="0"/>
          </a:p>
          <a:p>
            <a:pPr fontAlgn="base"/>
            <a:r>
              <a:rPr lang="en-US" dirty="0"/>
              <a:t>An unspecified behavior will be caused if the id parameter of any particular </a:t>
            </a:r>
            <a:r>
              <a:rPr lang="en-US" dirty="0" err="1"/>
              <a:t>AdjustmentEvent</a:t>
            </a:r>
            <a:r>
              <a:rPr lang="en-US" dirty="0"/>
              <a:t> instance is not in the range from ADJUSTMENT_FIRST to ADJUSTMENT_LAST.</a:t>
            </a:r>
            <a:endParaRPr lang="en-US" sz="1400" dirty="0"/>
          </a:p>
          <a:p>
            <a:pPr fontAlgn="base"/>
            <a:r>
              <a:rPr lang="en-US" dirty="0"/>
              <a:t>The type of any </a:t>
            </a:r>
            <a:r>
              <a:rPr lang="en-US" dirty="0" err="1"/>
              <a:t>AdjustmentEvent</a:t>
            </a:r>
            <a:r>
              <a:rPr lang="en-US" dirty="0"/>
              <a:t> instance takes one of the following values:</a:t>
            </a:r>
            <a:endParaRPr lang="en-US" sz="1400" dirty="0"/>
          </a:p>
          <a:p>
            <a:pPr lvl="1" fontAlgn="base"/>
            <a:r>
              <a:rPr lang="en-US" dirty="0"/>
              <a:t>UNIT_INCREMENT</a:t>
            </a:r>
            <a:endParaRPr lang="en-US" sz="1100" dirty="0"/>
          </a:p>
          <a:p>
            <a:pPr lvl="1" fontAlgn="base"/>
            <a:r>
              <a:rPr lang="en-US" dirty="0"/>
              <a:t>UNIT_DECREMENT</a:t>
            </a:r>
            <a:endParaRPr lang="en-US" sz="1100" dirty="0"/>
          </a:p>
          <a:p>
            <a:pPr lvl="1" fontAlgn="base"/>
            <a:r>
              <a:rPr lang="en-US" dirty="0"/>
              <a:t>BLOCK_INCREMENT</a:t>
            </a:r>
            <a:endParaRPr lang="en-US" sz="1100" dirty="0"/>
          </a:p>
          <a:p>
            <a:pPr lvl="1" fontAlgn="base"/>
            <a:r>
              <a:rPr lang="en-US" dirty="0"/>
              <a:t>BLOCK_DECREMENT</a:t>
            </a:r>
            <a:endParaRPr lang="en-US" sz="1100" dirty="0"/>
          </a:p>
          <a:p>
            <a:pPr lvl="1" fontAlgn="base"/>
            <a:r>
              <a:rPr lang="en-US" dirty="0"/>
              <a:t>TRACK </a:t>
            </a:r>
            <a:endParaRPr lang="en-US" sz="1100" dirty="0"/>
          </a:p>
          <a:p>
            <a:pPr fontAlgn="base"/>
            <a:r>
              <a:rPr lang="en-US" dirty="0"/>
              <a:t>In addition, there is an integer constant, ADJUSTMENT_VALUE_CHANGED, that indicates that a change has occurred.</a:t>
            </a:r>
          </a:p>
          <a:p>
            <a:pPr fontAlgn="base"/>
            <a:r>
              <a:rPr lang="en-US" dirty="0"/>
              <a:t>The </a:t>
            </a:r>
            <a:r>
              <a:rPr lang="en-US" dirty="0" err="1"/>
              <a:t>getAdjustable</a:t>
            </a:r>
            <a:r>
              <a:rPr lang="en-US" dirty="0"/>
              <a:t>( ) method returns the object that generated the event.</a:t>
            </a:r>
          </a:p>
          <a:p>
            <a:pPr fontAlgn="base"/>
            <a:r>
              <a:rPr lang="en-US" dirty="0"/>
              <a:t>The type of the adjustment event may be obtained by the   </a:t>
            </a:r>
            <a:r>
              <a:rPr lang="en-US" dirty="0" err="1"/>
              <a:t>getAdjustmentType</a:t>
            </a:r>
            <a:r>
              <a:rPr lang="en-US" dirty="0"/>
              <a:t>( ) method. It returns one of the constants defined by </a:t>
            </a:r>
            <a:r>
              <a:rPr lang="en-US" dirty="0" err="1"/>
              <a:t>AdjustmentEvent</a:t>
            </a:r>
            <a:r>
              <a:rPr lang="en-US" dirty="0"/>
              <a:t>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3176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3314" name="Picture 2" descr="Screen Clipping">
            <a:extLst>
              <a:ext uri="{FF2B5EF4-FFF2-40B4-BE49-F238E27FC236}">
                <a16:creationId xmlns:a16="http://schemas.microsoft.com/office/drawing/2014/main" id="{9E46A045-10DE-4DDF-95E5-75F5B37F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0"/>
            <a:ext cx="853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715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The </a:t>
            </a:r>
            <a:r>
              <a:rPr lang="en-IN" b="1" u="sng" dirty="0" err="1"/>
              <a:t>ComponentEvent</a:t>
            </a:r>
            <a:r>
              <a:rPr lang="en-IN" b="1" u="sng" dirty="0"/>
              <a:t> Class</a:t>
            </a:r>
            <a:endParaRPr lang="en-IN" u="sng" dirty="0"/>
          </a:p>
          <a:p>
            <a:pPr fontAlgn="base"/>
            <a:r>
              <a:rPr lang="en-US" dirty="0"/>
              <a:t>A </a:t>
            </a:r>
            <a:r>
              <a:rPr lang="en-US" dirty="0" err="1"/>
              <a:t>ComponentEvent</a:t>
            </a:r>
            <a:r>
              <a:rPr lang="en-US" dirty="0"/>
              <a:t> is generated when the size, position, or visibility of a component is changed. </a:t>
            </a:r>
            <a:endParaRPr lang="en-US" sz="1400" dirty="0"/>
          </a:p>
          <a:p>
            <a:pPr fontAlgn="base"/>
            <a:r>
              <a:rPr lang="en-US" dirty="0"/>
              <a:t>There are four types of component events. </a:t>
            </a:r>
            <a:endParaRPr lang="en-US" sz="1400" dirty="0"/>
          </a:p>
          <a:p>
            <a:pPr lvl="1" fontAlgn="base"/>
            <a:r>
              <a:rPr lang="en-US" dirty="0"/>
              <a:t>COMPONENT_HIDDEN : The component was hidden.</a:t>
            </a:r>
            <a:endParaRPr lang="en-US" sz="1100" dirty="0"/>
          </a:p>
          <a:p>
            <a:pPr lvl="1" fontAlgn="base"/>
            <a:r>
              <a:rPr lang="en-US" dirty="0"/>
              <a:t>COMPONENT_MOVED : The component was moved.</a:t>
            </a:r>
            <a:endParaRPr lang="en-US" sz="1100" dirty="0"/>
          </a:p>
          <a:p>
            <a:pPr lvl="1" fontAlgn="base"/>
            <a:r>
              <a:rPr lang="en-US" dirty="0"/>
              <a:t>COMPONENT_RESIZED : The component was resized.</a:t>
            </a:r>
            <a:endParaRPr lang="en-US" sz="1100" dirty="0"/>
          </a:p>
          <a:p>
            <a:pPr lvl="1" fontAlgn="base"/>
            <a:r>
              <a:rPr lang="en-US" dirty="0"/>
              <a:t>COMPONENT_SHOWN : The component became visible.</a:t>
            </a:r>
            <a:endParaRPr lang="en-US" sz="1100" dirty="0"/>
          </a:p>
          <a:p>
            <a:pPr fontAlgn="base"/>
            <a:r>
              <a:rPr lang="en-US" dirty="0" err="1"/>
              <a:t>ComponentEvent</a:t>
            </a:r>
            <a:r>
              <a:rPr lang="en-US" dirty="0"/>
              <a:t> is the superclass either directly or indirectly of </a:t>
            </a:r>
            <a:r>
              <a:rPr lang="en-US" dirty="0" err="1"/>
              <a:t>ContainerEvent</a:t>
            </a:r>
            <a:endParaRPr lang="en-US" sz="1400" dirty="0"/>
          </a:p>
          <a:p>
            <a:pPr fontAlgn="base"/>
            <a:r>
              <a:rPr lang="en-US" dirty="0" err="1"/>
              <a:t>FocusEvent</a:t>
            </a:r>
            <a:r>
              <a:rPr lang="en-US" dirty="0"/>
              <a:t>, </a:t>
            </a:r>
            <a:r>
              <a:rPr lang="en-US" dirty="0" err="1"/>
              <a:t>KeyEvent</a:t>
            </a:r>
            <a:r>
              <a:rPr lang="en-US" dirty="0"/>
              <a:t>, </a:t>
            </a:r>
            <a:r>
              <a:rPr lang="en-US" dirty="0" err="1"/>
              <a:t>MouseEvent</a:t>
            </a:r>
            <a:r>
              <a:rPr lang="en-US" dirty="0"/>
              <a:t>, and </a:t>
            </a:r>
            <a:r>
              <a:rPr lang="en-US" dirty="0" err="1"/>
              <a:t>WindowEvent</a:t>
            </a:r>
            <a:r>
              <a:rPr lang="en-US" dirty="0"/>
              <a:t>, among others.</a:t>
            </a:r>
            <a:endParaRPr lang="en-US" sz="1400" dirty="0"/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56187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The </a:t>
            </a:r>
            <a:r>
              <a:rPr lang="en-IN" b="1" u="sng" dirty="0" err="1"/>
              <a:t>ContainerEvent</a:t>
            </a:r>
            <a:r>
              <a:rPr lang="en-IN" b="1" u="sng" dirty="0"/>
              <a:t> Class</a:t>
            </a:r>
            <a:endParaRPr lang="en-IN" u="sng" dirty="0"/>
          </a:p>
          <a:p>
            <a:pPr fontAlgn="base"/>
            <a:r>
              <a:rPr lang="en-US" dirty="0"/>
              <a:t>A </a:t>
            </a:r>
            <a:r>
              <a:rPr lang="en-US" dirty="0" err="1"/>
              <a:t>ContainerEvent</a:t>
            </a:r>
            <a:r>
              <a:rPr lang="en-US" dirty="0"/>
              <a:t> is generated when a component is added to or removed from a container. There are two types of container events. </a:t>
            </a:r>
          </a:p>
          <a:p>
            <a:pPr fontAlgn="base"/>
            <a:r>
              <a:rPr lang="en-US" dirty="0"/>
              <a:t>The </a:t>
            </a:r>
            <a:r>
              <a:rPr lang="en-US" dirty="0" err="1"/>
              <a:t>ContainerEvent</a:t>
            </a:r>
            <a:r>
              <a:rPr lang="en-US" dirty="0"/>
              <a:t> class defines int constants that can be used to identify them: COMPONENT_ADDED and COMPONENT_REMOVED. </a:t>
            </a:r>
          </a:p>
          <a:p>
            <a:pPr fontAlgn="base"/>
            <a:r>
              <a:rPr lang="en-US" dirty="0"/>
              <a:t>They indicate that a component has been added to or removed from the container.</a:t>
            </a:r>
          </a:p>
          <a:p>
            <a:pPr fontAlgn="base"/>
            <a:r>
              <a:rPr lang="en-US" dirty="0" err="1"/>
              <a:t>ContainerEvent</a:t>
            </a:r>
            <a:r>
              <a:rPr lang="en-US" dirty="0"/>
              <a:t> is a subclass of </a:t>
            </a:r>
            <a:r>
              <a:rPr lang="en-US" dirty="0" err="1"/>
              <a:t>ComponentEvent</a:t>
            </a:r>
            <a:endParaRPr lang="en-US" dirty="0"/>
          </a:p>
          <a:p>
            <a:pPr fontAlgn="base"/>
            <a:r>
              <a:rPr lang="en-US" dirty="0"/>
              <a:t>You can obtain a reference to the container that generated this event by using the </a:t>
            </a:r>
            <a:r>
              <a:rPr lang="en-US" dirty="0" err="1"/>
              <a:t>getContainer</a:t>
            </a:r>
            <a:r>
              <a:rPr lang="en-US" dirty="0"/>
              <a:t> ( ) method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763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u="sng" dirty="0"/>
              <a:t>The </a:t>
            </a:r>
            <a:r>
              <a:rPr lang="en-IN" b="1" u="sng" dirty="0" err="1"/>
              <a:t>FocusEvent</a:t>
            </a:r>
            <a:r>
              <a:rPr lang="en-IN" b="1" u="sng" dirty="0"/>
              <a:t> Class</a:t>
            </a:r>
          </a:p>
          <a:p>
            <a:pPr fontAlgn="base"/>
            <a:r>
              <a:rPr lang="en-US" dirty="0"/>
              <a:t>A </a:t>
            </a:r>
            <a:r>
              <a:rPr lang="en-US" dirty="0" err="1"/>
              <a:t>FocusEvent</a:t>
            </a:r>
            <a:r>
              <a:rPr lang="en-US" dirty="0"/>
              <a:t> is generated when a component gains or loses input focus.</a:t>
            </a:r>
          </a:p>
          <a:p>
            <a:pPr fontAlgn="base"/>
            <a:r>
              <a:rPr lang="en-US" dirty="0"/>
              <a:t>These events are identified by the integer constants FOCUS_GAINED and FOCUS_LOST.</a:t>
            </a:r>
          </a:p>
          <a:p>
            <a:pPr fontAlgn="base"/>
            <a:r>
              <a:rPr lang="en-US" dirty="0" err="1"/>
              <a:t>FocusEvent</a:t>
            </a:r>
            <a:r>
              <a:rPr lang="en-US" dirty="0"/>
              <a:t> is a subclass of </a:t>
            </a:r>
            <a:r>
              <a:rPr lang="en-US" dirty="0" err="1"/>
              <a:t>ComponentEvent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IN" b="1" u="sng" dirty="0"/>
              <a:t>The </a:t>
            </a:r>
            <a:r>
              <a:rPr lang="en-IN" b="1" u="sng" dirty="0" err="1"/>
              <a:t>InputEvent</a:t>
            </a:r>
            <a:r>
              <a:rPr lang="en-IN" b="1" u="sng" dirty="0"/>
              <a:t> Class</a:t>
            </a:r>
          </a:p>
          <a:p>
            <a:pPr fontAlgn="base"/>
            <a:r>
              <a:rPr lang="en-US" dirty="0"/>
              <a:t>The abstract class </a:t>
            </a:r>
            <a:r>
              <a:rPr lang="en-US" dirty="0" err="1"/>
              <a:t>InputEvent</a:t>
            </a:r>
            <a:r>
              <a:rPr lang="en-US" dirty="0"/>
              <a:t> is a subclass of </a:t>
            </a:r>
            <a:r>
              <a:rPr lang="en-US" dirty="0" err="1"/>
              <a:t>ComponentEvent</a:t>
            </a:r>
            <a:r>
              <a:rPr lang="en-US" dirty="0"/>
              <a:t> and is the superclass for component input events. </a:t>
            </a:r>
            <a:endParaRPr lang="en-US" sz="1400" dirty="0"/>
          </a:p>
          <a:p>
            <a:pPr lvl="1" fontAlgn="base"/>
            <a:r>
              <a:rPr lang="en-US" dirty="0"/>
              <a:t>Its subclasses are </a:t>
            </a:r>
            <a:r>
              <a:rPr lang="en-US" dirty="0" err="1"/>
              <a:t>KeyEvent</a:t>
            </a:r>
            <a:r>
              <a:rPr lang="en-US" dirty="0"/>
              <a:t> and </a:t>
            </a:r>
            <a:r>
              <a:rPr lang="en-US" dirty="0" err="1"/>
              <a:t>MouseEvent</a:t>
            </a:r>
            <a:r>
              <a:rPr lang="en-US" dirty="0"/>
              <a:t>.</a:t>
            </a:r>
            <a:endParaRPr lang="en-US" sz="1100" dirty="0"/>
          </a:p>
          <a:p>
            <a:pPr fontAlgn="base"/>
            <a:r>
              <a:rPr lang="en-US" dirty="0" err="1"/>
              <a:t>InputEvent</a:t>
            </a:r>
            <a:r>
              <a:rPr lang="en-US" dirty="0"/>
              <a:t> defines several integer constants that represent any modifiers, such as the control key being pressed, that might be associated with the event. </a:t>
            </a:r>
            <a:endParaRPr lang="en-US" sz="1400" dirty="0"/>
          </a:p>
          <a:p>
            <a:pPr fontAlgn="base"/>
            <a:r>
              <a:rPr lang="en-IN" dirty="0"/>
              <a:t>Originally, the </a:t>
            </a:r>
            <a:r>
              <a:rPr lang="en-IN" dirty="0" err="1"/>
              <a:t>InputEvent</a:t>
            </a:r>
            <a:r>
              <a:rPr lang="en-IN" dirty="0"/>
              <a:t> class defined the following eight values to </a:t>
            </a:r>
            <a:r>
              <a:rPr lang="en-IN" dirty="0" err="1"/>
              <a:t>repres</a:t>
            </a:r>
            <a:r>
              <a:rPr lang="en-IN" dirty="0"/>
              <a:t> </a:t>
            </a:r>
            <a:r>
              <a:rPr lang="en-IN" dirty="0" err="1"/>
              <a:t>ent</a:t>
            </a:r>
            <a:r>
              <a:rPr lang="en-IN" dirty="0"/>
              <a:t> the modifiers:</a:t>
            </a:r>
            <a:endParaRPr lang="en-IN" sz="1400" dirty="0"/>
          </a:p>
          <a:p>
            <a:pPr lvl="1" fontAlgn="base"/>
            <a:r>
              <a:rPr lang="en-IN" dirty="0"/>
              <a:t>ALT_MASK ALT_GRAPH_MASK BUTTON1_MASK BUTTON2_MASK     </a:t>
            </a:r>
          </a:p>
          <a:p>
            <a:pPr marL="457200" lvl="1" indent="0" fontAlgn="base">
              <a:buNone/>
            </a:pPr>
            <a:r>
              <a:rPr lang="en-IN" dirty="0"/>
              <a:t>BUTTON3_MASK CTRL_MASK META_MASK SHIFT_MASK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6087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fontAlgn="base"/>
            <a:r>
              <a:rPr lang="en-US" dirty="0"/>
              <a:t>However, because of possible conflicts between the modifiers used by keyboard events and mouse events, and other issues, the following extended modifier values were added:</a:t>
            </a:r>
            <a:endParaRPr lang="en-US" sz="1400" dirty="0"/>
          </a:p>
          <a:p>
            <a:pPr lvl="1" fontAlgn="base"/>
            <a:r>
              <a:rPr lang="en-US" dirty="0"/>
              <a:t>ALT_DOWN_MASK ALT_GRAPH_DOWN_MASK</a:t>
            </a:r>
            <a:endParaRPr lang="en-US" sz="1100" dirty="0"/>
          </a:p>
          <a:p>
            <a:pPr lvl="1" fontAlgn="base"/>
            <a:r>
              <a:rPr lang="en-US" dirty="0"/>
              <a:t>BUTTON1_DOWN_MASK BUTTON2_DOWN_MASK</a:t>
            </a:r>
            <a:endParaRPr lang="en-US" sz="1100" dirty="0"/>
          </a:p>
          <a:p>
            <a:pPr lvl="1" fontAlgn="base"/>
            <a:r>
              <a:rPr lang="en-US" dirty="0"/>
              <a:t>BUTTON3_DOWN_MASK CTRL_DOWN_MASK</a:t>
            </a:r>
            <a:endParaRPr lang="en-US" sz="1100" dirty="0"/>
          </a:p>
          <a:p>
            <a:pPr lvl="1"/>
            <a:r>
              <a:rPr lang="en-US" dirty="0"/>
              <a:t>META_DOWN_MASK SHIFT_DOWN_MASK</a:t>
            </a:r>
          </a:p>
          <a:p>
            <a:pPr fontAlgn="base"/>
            <a:r>
              <a:rPr lang="en-US" dirty="0"/>
              <a:t>You can obtain a value that contains all of the original modifier flags by calling the </a:t>
            </a:r>
            <a:r>
              <a:rPr lang="en-US" dirty="0" err="1"/>
              <a:t>getModifiers</a:t>
            </a:r>
            <a:r>
              <a:rPr lang="en-US" dirty="0"/>
              <a:t>( ) method.</a:t>
            </a:r>
          </a:p>
          <a:p>
            <a:pPr fontAlgn="base"/>
            <a:r>
              <a:rPr lang="en-US" dirty="0"/>
              <a:t>You can obtain the extended modifiers by calling </a:t>
            </a:r>
            <a:r>
              <a:rPr lang="en-US" dirty="0" err="1"/>
              <a:t>getModifiersEx</a:t>
            </a:r>
            <a:r>
              <a:rPr lang="en-US" dirty="0"/>
              <a:t>( 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6689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The </a:t>
            </a:r>
            <a:r>
              <a:rPr lang="en-IN" b="1" u="sng" dirty="0" err="1"/>
              <a:t>ItemEvent</a:t>
            </a:r>
            <a:r>
              <a:rPr lang="en-IN" b="1" u="sng" dirty="0"/>
              <a:t> Class</a:t>
            </a:r>
          </a:p>
          <a:p>
            <a:pPr fontAlgn="base"/>
            <a:r>
              <a:rPr lang="en-US" dirty="0"/>
              <a:t>An </a:t>
            </a:r>
            <a:r>
              <a:rPr lang="en-US" dirty="0" err="1"/>
              <a:t>ItemEvent</a:t>
            </a:r>
            <a:r>
              <a:rPr lang="en-US" dirty="0"/>
              <a:t> is generated when a check box or a list item is clicked or when a checkable menu item is selected or deselected. </a:t>
            </a:r>
            <a:endParaRPr lang="en-US" sz="1400" dirty="0"/>
          </a:p>
          <a:p>
            <a:pPr fontAlgn="base"/>
            <a:r>
              <a:rPr lang="en-US" dirty="0"/>
              <a:t>There are two types of item events, which are identified by the following integer constants:</a:t>
            </a:r>
            <a:endParaRPr lang="en-US" sz="1400" dirty="0"/>
          </a:p>
          <a:p>
            <a:pPr lvl="1" fontAlgn="base"/>
            <a:r>
              <a:rPr lang="en-US" dirty="0"/>
              <a:t>DESELECTED : The user deselected an item.</a:t>
            </a:r>
            <a:endParaRPr lang="en-US" sz="1100" dirty="0"/>
          </a:p>
          <a:p>
            <a:pPr lvl="1" fontAlgn="base"/>
            <a:r>
              <a:rPr lang="en-US" dirty="0"/>
              <a:t>SELECTED : The user selected an item.</a:t>
            </a:r>
            <a:endParaRPr lang="en-US" sz="1100" dirty="0"/>
          </a:p>
          <a:p>
            <a:pPr fontAlgn="base"/>
            <a:r>
              <a:rPr lang="en-US" dirty="0"/>
              <a:t>In addition, </a:t>
            </a:r>
            <a:r>
              <a:rPr lang="en-US" dirty="0" err="1"/>
              <a:t>ItemEvent</a:t>
            </a:r>
            <a:r>
              <a:rPr lang="en-US" dirty="0"/>
              <a:t> defines one integer constant,  ITEM_STATE_CHANGED, that signifies a change of state.</a:t>
            </a:r>
            <a:endParaRPr lang="en-US" sz="1400" dirty="0"/>
          </a:p>
          <a:p>
            <a:pPr fontAlgn="base"/>
            <a:r>
              <a:rPr lang="en-US" dirty="0"/>
              <a:t>The </a:t>
            </a:r>
            <a:r>
              <a:rPr lang="en-US" dirty="0" err="1"/>
              <a:t>getItem</a:t>
            </a:r>
            <a:r>
              <a:rPr lang="en-US" dirty="0"/>
              <a:t>( ) method can be used to obtain a reference to the item that changed.</a:t>
            </a:r>
          </a:p>
          <a:p>
            <a:pPr fontAlgn="base"/>
            <a:r>
              <a:rPr lang="en-US" dirty="0"/>
              <a:t>The </a:t>
            </a:r>
            <a:r>
              <a:rPr lang="en-US" dirty="0" err="1"/>
              <a:t>getItemSelectable</a:t>
            </a:r>
            <a:r>
              <a:rPr lang="en-US" dirty="0"/>
              <a:t>( ) method can be used to obtain a reference to the </a:t>
            </a:r>
            <a:r>
              <a:rPr lang="en-US" dirty="0" err="1"/>
              <a:t>ItemSelectable</a:t>
            </a:r>
            <a:r>
              <a:rPr lang="en-US" dirty="0"/>
              <a:t> object that generated an event.</a:t>
            </a:r>
          </a:p>
          <a:p>
            <a:pPr fontAlgn="base"/>
            <a:r>
              <a:rPr lang="en-US" dirty="0"/>
              <a:t>The </a:t>
            </a:r>
            <a:r>
              <a:rPr lang="en-US" dirty="0" err="1"/>
              <a:t>getStateChange</a:t>
            </a:r>
            <a:r>
              <a:rPr lang="en-US" dirty="0"/>
              <a:t>( ) method returns the state change (that is, SELECTED or DESELECTED) for the event.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50151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 err="1"/>
              <a:t>KeyEvent</a:t>
            </a:r>
            <a:r>
              <a:rPr lang="en-IN" b="1" u="sng" dirty="0"/>
              <a:t> class</a:t>
            </a:r>
          </a:p>
          <a:p>
            <a:pPr fontAlgn="base"/>
            <a:r>
              <a:rPr lang="en-US" dirty="0"/>
              <a:t>A </a:t>
            </a:r>
            <a:r>
              <a:rPr lang="en-US" dirty="0" err="1"/>
              <a:t>KeyEvent</a:t>
            </a:r>
            <a:r>
              <a:rPr lang="en-US" dirty="0"/>
              <a:t> is generated when keyboard input occurs.</a:t>
            </a:r>
            <a:endParaRPr lang="en-US" sz="1400" dirty="0"/>
          </a:p>
          <a:p>
            <a:pPr fontAlgn="base"/>
            <a:r>
              <a:rPr lang="en-US" dirty="0"/>
              <a:t> There are three types of key events, which are identified by these integer constants: </a:t>
            </a:r>
            <a:endParaRPr lang="en-US" sz="1400" dirty="0"/>
          </a:p>
          <a:p>
            <a:pPr lvl="1" fontAlgn="base"/>
            <a:r>
              <a:rPr lang="en-US" dirty="0"/>
              <a:t>KEY_PRESSED</a:t>
            </a:r>
            <a:endParaRPr lang="en-US" sz="1100" dirty="0"/>
          </a:p>
          <a:p>
            <a:pPr lvl="1" fontAlgn="base"/>
            <a:r>
              <a:rPr lang="en-US" dirty="0"/>
              <a:t>KEY_RELEASED </a:t>
            </a:r>
            <a:endParaRPr lang="en-US" sz="1100" dirty="0"/>
          </a:p>
          <a:p>
            <a:pPr lvl="1" fontAlgn="base"/>
            <a:r>
              <a:rPr lang="en-US" dirty="0"/>
              <a:t>KEY_TYPED.</a:t>
            </a:r>
            <a:endParaRPr lang="en-US" sz="1100" dirty="0"/>
          </a:p>
          <a:p>
            <a:pPr lvl="1" fontAlgn="base"/>
            <a:r>
              <a:rPr lang="en-US" dirty="0"/>
              <a:t>The first two events are generated when any key is pressed or released. </a:t>
            </a:r>
            <a:endParaRPr lang="en-US" sz="1100" dirty="0"/>
          </a:p>
          <a:p>
            <a:pPr lvl="1" fontAlgn="base"/>
            <a:r>
              <a:rPr lang="en-US" dirty="0"/>
              <a:t>The last event occurs only when a character is generated. </a:t>
            </a:r>
            <a:endParaRPr lang="en-US" sz="1100" dirty="0"/>
          </a:p>
          <a:p>
            <a:pPr fontAlgn="base"/>
            <a:r>
              <a:rPr lang="en-US" dirty="0"/>
              <a:t>There are many other integer constants that are defined by </a:t>
            </a:r>
            <a:r>
              <a:rPr lang="en-US" dirty="0" err="1"/>
              <a:t>KeyEvent</a:t>
            </a:r>
            <a:r>
              <a:rPr lang="en-US" dirty="0"/>
              <a:t>. </a:t>
            </a:r>
            <a:endParaRPr lang="en-US" sz="1400" dirty="0"/>
          </a:p>
          <a:p>
            <a:pPr fontAlgn="base"/>
            <a:r>
              <a:rPr lang="en-US" dirty="0"/>
              <a:t>For example, VK_0 through VK_9 define the ASCII equivalents of the numbers. – VK_A through VK_Z define the ASCII equivalents of the letters.</a:t>
            </a:r>
            <a:endParaRPr lang="en-US" sz="1400" dirty="0"/>
          </a:p>
          <a:p>
            <a:pPr fontAlgn="base"/>
            <a:r>
              <a:rPr lang="en-US" dirty="0"/>
              <a:t> 	The </a:t>
            </a:r>
            <a:r>
              <a:rPr lang="en-US" dirty="0" err="1"/>
              <a:t>KeyEvent</a:t>
            </a:r>
            <a:r>
              <a:rPr lang="en-US" dirty="0"/>
              <a:t> class defines several methods,</a:t>
            </a:r>
            <a:endParaRPr lang="en-US" sz="1400" dirty="0"/>
          </a:p>
          <a:p>
            <a:pPr lvl="1" fontAlgn="base"/>
            <a:r>
              <a:rPr lang="en-US" dirty="0"/>
              <a:t>char </a:t>
            </a:r>
            <a:r>
              <a:rPr lang="en-US" dirty="0" err="1"/>
              <a:t>getKeyChar</a:t>
            </a:r>
            <a:r>
              <a:rPr lang="en-US" dirty="0"/>
              <a:t>( ), which returns the character that was entered,</a:t>
            </a:r>
            <a:endParaRPr lang="en-US" sz="1100" dirty="0"/>
          </a:p>
          <a:p>
            <a:pPr lvl="1" fontAlgn="base"/>
            <a:r>
              <a:rPr lang="en-US" dirty="0"/>
              <a:t>int </a:t>
            </a:r>
            <a:r>
              <a:rPr lang="en-US" dirty="0" err="1"/>
              <a:t>getKeyCode</a:t>
            </a:r>
            <a:r>
              <a:rPr lang="en-US" dirty="0"/>
              <a:t>( ), which returns the key code.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07535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u="sng" dirty="0" err="1"/>
              <a:t>MouseEvent</a:t>
            </a:r>
            <a:r>
              <a:rPr lang="en-IN" b="1" u="sng" dirty="0"/>
              <a:t> Class</a:t>
            </a:r>
            <a:endParaRPr lang="en-IN" u="sng" dirty="0"/>
          </a:p>
          <a:p>
            <a:pPr fontAlgn="base"/>
            <a:r>
              <a:rPr lang="en-US" dirty="0"/>
              <a:t>There are eight types of mouse events. The </a:t>
            </a:r>
            <a:r>
              <a:rPr lang="en-US" dirty="0" err="1"/>
              <a:t>MouseEvent</a:t>
            </a:r>
            <a:r>
              <a:rPr lang="en-US" dirty="0"/>
              <a:t> class defines the integer constants to identify them: .</a:t>
            </a:r>
            <a:endParaRPr lang="en-US" sz="1400" dirty="0"/>
          </a:p>
          <a:p>
            <a:pPr lvl="1" fontAlgn="base"/>
            <a:r>
              <a:rPr lang="en-US" dirty="0"/>
              <a:t>MOUSE_CLICKED -&gt; user clicked the mouse. </a:t>
            </a:r>
            <a:endParaRPr lang="en-US" sz="1100" dirty="0"/>
          </a:p>
          <a:p>
            <a:pPr lvl="1" fontAlgn="base"/>
            <a:r>
              <a:rPr lang="en-US" dirty="0"/>
              <a:t>MOUSE_DRAGGED -&gt; user dragged the mouse. </a:t>
            </a:r>
            <a:endParaRPr lang="en-US" sz="1100" dirty="0"/>
          </a:p>
          <a:p>
            <a:pPr lvl="1" fontAlgn="base"/>
            <a:r>
              <a:rPr lang="en-US" dirty="0"/>
              <a:t>MOUSE_ENTERED -&gt; mouse entered </a:t>
            </a:r>
            <a:r>
              <a:rPr lang="en-US" dirty="0" err="1"/>
              <a:t>entered</a:t>
            </a:r>
            <a:r>
              <a:rPr lang="en-US" dirty="0"/>
              <a:t> a component. </a:t>
            </a:r>
            <a:endParaRPr lang="en-US" sz="1100" dirty="0"/>
          </a:p>
          <a:p>
            <a:pPr lvl="1" fontAlgn="base"/>
            <a:r>
              <a:rPr lang="en-US" dirty="0"/>
              <a:t>MOUSE_EXITED -&gt; mouse exited from a component.</a:t>
            </a:r>
            <a:endParaRPr lang="en-US" sz="1100" dirty="0"/>
          </a:p>
          <a:p>
            <a:pPr lvl="1" fontAlgn="base"/>
            <a:r>
              <a:rPr lang="en-US" dirty="0"/>
              <a:t>MOUSE_MOVED -&gt; mouse moved</a:t>
            </a:r>
            <a:endParaRPr lang="en-US" sz="1100" dirty="0"/>
          </a:p>
          <a:p>
            <a:pPr lvl="1" fontAlgn="base"/>
            <a:r>
              <a:rPr lang="en-US" dirty="0"/>
              <a:t>MOUSE_PRESSED-&gt;mouse was pressed.</a:t>
            </a:r>
            <a:endParaRPr lang="en-US" sz="1100" dirty="0"/>
          </a:p>
          <a:p>
            <a:pPr lvl="1" fontAlgn="base"/>
            <a:r>
              <a:rPr lang="en-US" dirty="0"/>
              <a:t>MOUSE_RELEASED-&gt;mouse was released.</a:t>
            </a:r>
            <a:endParaRPr lang="en-US" sz="1100" dirty="0"/>
          </a:p>
          <a:p>
            <a:pPr lvl="1" fontAlgn="base"/>
            <a:r>
              <a:rPr lang="en-US" dirty="0"/>
              <a:t>MOUSE_WHEEL-&gt;mouse wheel was moved. </a:t>
            </a:r>
            <a:endParaRPr lang="en-US" sz="1100" dirty="0"/>
          </a:p>
          <a:p>
            <a:pPr fontAlgn="base"/>
            <a:r>
              <a:rPr lang="en-US" dirty="0"/>
              <a:t>Two commonly used methods in this class are</a:t>
            </a:r>
            <a:endParaRPr lang="en-US" sz="1400" dirty="0"/>
          </a:p>
          <a:p>
            <a:pPr lvl="1" fontAlgn="base"/>
            <a:r>
              <a:rPr lang="en-US" dirty="0"/>
              <a:t>int </a:t>
            </a:r>
            <a:r>
              <a:rPr lang="en-US" dirty="0" err="1"/>
              <a:t>getX</a:t>
            </a:r>
            <a:r>
              <a:rPr lang="en-US" dirty="0"/>
              <a:t>( ) -return the X coordinate</a:t>
            </a:r>
            <a:endParaRPr lang="en-US" sz="1100" dirty="0"/>
          </a:p>
          <a:p>
            <a:pPr lvl="1" fontAlgn="base"/>
            <a:r>
              <a:rPr lang="en-US" dirty="0"/>
              <a:t>int </a:t>
            </a:r>
            <a:r>
              <a:rPr lang="en-US" dirty="0" err="1"/>
              <a:t>getY</a:t>
            </a:r>
            <a:r>
              <a:rPr lang="en-US" dirty="0"/>
              <a:t>( ) - return the Y coordinate</a:t>
            </a:r>
            <a:endParaRPr lang="en-US" sz="1100" dirty="0"/>
          </a:p>
          <a:p>
            <a:pPr lvl="1" fontAlgn="base"/>
            <a:r>
              <a:rPr lang="en-US" dirty="0"/>
              <a:t>Point </a:t>
            </a:r>
            <a:r>
              <a:rPr lang="en-US" dirty="0" err="1"/>
              <a:t>getPoint</a:t>
            </a:r>
            <a:r>
              <a:rPr lang="en-US" dirty="0"/>
              <a:t>( ) method - to obtain the coordinates of the mouse.</a:t>
            </a:r>
            <a:endParaRPr lang="en-US" sz="1100" dirty="0"/>
          </a:p>
          <a:p>
            <a:pPr lvl="2" fontAlgn="base"/>
            <a:r>
              <a:rPr lang="en-US" dirty="0"/>
              <a:t>returns a Point object that contains the X,Y coordinates in its integer members: x and y 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81246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lvl="1" fontAlgn="base"/>
            <a:r>
              <a:rPr lang="en-US" dirty="0"/>
              <a:t>int </a:t>
            </a:r>
            <a:r>
              <a:rPr lang="en-US" dirty="0" err="1"/>
              <a:t>getButton</a:t>
            </a:r>
            <a:r>
              <a:rPr lang="en-US" dirty="0"/>
              <a:t>( ) method- returns a value that represents the button that caused the event. Return value will be one of these constants defined by </a:t>
            </a:r>
            <a:r>
              <a:rPr lang="en-US" dirty="0" err="1"/>
              <a:t>MouseEvent</a:t>
            </a:r>
            <a:r>
              <a:rPr lang="en-US" dirty="0"/>
              <a:t>:</a:t>
            </a:r>
            <a:endParaRPr lang="en-US" sz="1100" dirty="0"/>
          </a:p>
          <a:p>
            <a:pPr lvl="2" fontAlgn="base"/>
            <a:r>
              <a:rPr lang="en-US" dirty="0"/>
              <a:t>NOBUTTON- indicates that no button was pressed or released.</a:t>
            </a:r>
            <a:endParaRPr lang="en-US" sz="1100" dirty="0"/>
          </a:p>
          <a:p>
            <a:pPr lvl="2" fontAlgn="base"/>
            <a:r>
              <a:rPr lang="en-US" dirty="0"/>
              <a:t>BUTTON1</a:t>
            </a:r>
            <a:endParaRPr lang="en-US" sz="1100" dirty="0"/>
          </a:p>
          <a:p>
            <a:pPr lvl="2" fontAlgn="base"/>
            <a:r>
              <a:rPr lang="en-US" dirty="0"/>
              <a:t>BUTTON2</a:t>
            </a:r>
            <a:endParaRPr lang="en-US" sz="1100" dirty="0"/>
          </a:p>
          <a:p>
            <a:pPr lvl="2" fontAlgn="base"/>
            <a:r>
              <a:rPr lang="en-US" dirty="0"/>
              <a:t>BUTTON3</a:t>
            </a:r>
            <a:endParaRPr lang="en-US" sz="1100" dirty="0"/>
          </a:p>
          <a:p>
            <a:endParaRPr lang="en-IN" b="1" dirty="0"/>
          </a:p>
          <a:p>
            <a:pPr marL="0" indent="0">
              <a:buNone/>
            </a:pPr>
            <a:r>
              <a:rPr lang="en-IN" b="1" u="sng" dirty="0" err="1"/>
              <a:t>TextEvent</a:t>
            </a:r>
            <a:r>
              <a:rPr lang="en-IN" b="1" u="sng" dirty="0"/>
              <a:t> class</a:t>
            </a:r>
          </a:p>
          <a:p>
            <a:pPr fontAlgn="base"/>
            <a:r>
              <a:rPr lang="en-US" dirty="0"/>
              <a:t>Instances of </a:t>
            </a:r>
            <a:r>
              <a:rPr lang="en-US" dirty="0" err="1"/>
              <a:t>TextEvent</a:t>
            </a:r>
            <a:r>
              <a:rPr lang="en-US" dirty="0"/>
              <a:t> class describe text events. </a:t>
            </a:r>
          </a:p>
          <a:p>
            <a:pPr fontAlgn="base"/>
            <a:r>
              <a:rPr lang="en-US" dirty="0"/>
              <a:t>These are generated by text fields and text areas when characters are entered by a user or program. </a:t>
            </a:r>
          </a:p>
          <a:p>
            <a:pPr fontAlgn="base"/>
            <a:r>
              <a:rPr lang="en-US" dirty="0"/>
              <a:t> </a:t>
            </a:r>
            <a:r>
              <a:rPr lang="en-US" dirty="0" err="1"/>
              <a:t>TextEvent</a:t>
            </a:r>
            <a:r>
              <a:rPr lang="en-US" dirty="0"/>
              <a:t> defines the integer constant TEXT_VALUE_CHANGED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796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D1A8-9D27-47FD-A066-F73AFD99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9" y="74141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String Length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8D-6622-47B2-A7D9-EEE1B5F98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8" y="881449"/>
            <a:ext cx="10050162" cy="5766486"/>
          </a:xfrm>
        </p:spPr>
        <p:txBody>
          <a:bodyPr/>
          <a:lstStyle/>
          <a:p>
            <a:r>
              <a:rPr lang="en-US" dirty="0"/>
              <a:t>The length of a string is the number of characters that it contains. </a:t>
            </a:r>
          </a:p>
          <a:p>
            <a:r>
              <a:rPr lang="en-US" dirty="0"/>
              <a:t>To obtain this value, call the length( ) method, shown here: int length( ) </a:t>
            </a:r>
          </a:p>
          <a:p>
            <a:pPr marL="0" indent="0">
              <a:buNone/>
            </a:pPr>
            <a:r>
              <a:rPr lang="en-US" dirty="0"/>
              <a:t>					char chars[] = { 'a', 'b', 'c' }; </a:t>
            </a:r>
          </a:p>
          <a:p>
            <a:pPr marL="0" indent="0">
              <a:buNone/>
            </a:pPr>
            <a:r>
              <a:rPr lang="en-US" dirty="0"/>
              <a:t>					String s = new String(chars); 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s.length</a:t>
            </a:r>
            <a:r>
              <a:rPr lang="en-US" dirty="0"/>
              <a:t>());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Here the output is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34848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74140"/>
            <a:ext cx="10272584" cy="67838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u="sng" dirty="0" err="1"/>
              <a:t>WindowEvent</a:t>
            </a:r>
            <a:r>
              <a:rPr lang="en-IN" b="1" u="sng" dirty="0"/>
              <a:t> Class</a:t>
            </a:r>
            <a:endParaRPr lang="en-IN" u="sng" dirty="0"/>
          </a:p>
          <a:p>
            <a:pPr fontAlgn="base"/>
            <a:r>
              <a:rPr lang="en-US" dirty="0"/>
              <a:t>There are ten types of window events. </a:t>
            </a:r>
            <a:endParaRPr lang="en-US" sz="1400" dirty="0"/>
          </a:p>
          <a:p>
            <a:pPr fontAlgn="base"/>
            <a:r>
              <a:rPr lang="en-US" dirty="0"/>
              <a:t>The </a:t>
            </a:r>
            <a:r>
              <a:rPr lang="en-US" dirty="0" err="1"/>
              <a:t>WindowEvent</a:t>
            </a:r>
            <a:r>
              <a:rPr lang="en-US" dirty="0"/>
              <a:t> class defines integer constants that can be used to</a:t>
            </a:r>
            <a:endParaRPr lang="en-US" sz="1400" dirty="0"/>
          </a:p>
          <a:p>
            <a:pPr lvl="1" fontAlgn="base"/>
            <a:r>
              <a:rPr lang="en-US" dirty="0"/>
              <a:t>WINDOW_ACTIVATED</a:t>
            </a:r>
            <a:endParaRPr lang="en-US" sz="1100" dirty="0"/>
          </a:p>
          <a:p>
            <a:pPr lvl="1" fontAlgn="base"/>
            <a:r>
              <a:rPr lang="en-US" dirty="0"/>
              <a:t>WINDOW_CLOSED</a:t>
            </a:r>
            <a:endParaRPr lang="en-US" sz="1100" dirty="0"/>
          </a:p>
          <a:p>
            <a:pPr lvl="1" fontAlgn="base"/>
            <a:r>
              <a:rPr lang="en-US" dirty="0"/>
              <a:t>WINDOW_CLOSING</a:t>
            </a:r>
            <a:endParaRPr lang="en-US" sz="1100" dirty="0"/>
          </a:p>
          <a:p>
            <a:pPr lvl="1" fontAlgn="base"/>
            <a:r>
              <a:rPr lang="en-US" dirty="0"/>
              <a:t>WINDOW_DEACTIVATED</a:t>
            </a:r>
            <a:endParaRPr lang="en-US" sz="1100" dirty="0"/>
          </a:p>
          <a:p>
            <a:pPr lvl="1" fontAlgn="base"/>
            <a:r>
              <a:rPr lang="en-US" dirty="0"/>
              <a:t>WINDOW_DEICONIFIED</a:t>
            </a:r>
            <a:endParaRPr lang="en-US" sz="1100" dirty="0"/>
          </a:p>
          <a:p>
            <a:pPr lvl="1" fontAlgn="base"/>
            <a:r>
              <a:rPr lang="en-US" dirty="0"/>
              <a:t>WINDOW_FIRST</a:t>
            </a:r>
            <a:endParaRPr lang="en-US" sz="1100" dirty="0"/>
          </a:p>
          <a:p>
            <a:pPr lvl="1" fontAlgn="base"/>
            <a:r>
              <a:rPr lang="en-US" dirty="0"/>
              <a:t>WINDOW_GAINED_FOCUS</a:t>
            </a:r>
            <a:endParaRPr lang="en-US" sz="1100" dirty="0"/>
          </a:p>
          <a:p>
            <a:pPr lvl="1" fontAlgn="base"/>
            <a:r>
              <a:rPr lang="en-US" dirty="0"/>
              <a:t>WINDOW_ICONIFIED</a:t>
            </a:r>
            <a:endParaRPr lang="en-US" sz="1100" dirty="0"/>
          </a:p>
          <a:p>
            <a:pPr lvl="1" fontAlgn="base"/>
            <a:r>
              <a:rPr lang="en-US" dirty="0"/>
              <a:t>WINDOW_LOST_FOCUS</a:t>
            </a:r>
            <a:endParaRPr lang="en-US" sz="1100" dirty="0"/>
          </a:p>
          <a:p>
            <a:pPr lvl="1" fontAlgn="base"/>
            <a:r>
              <a:rPr lang="en-US" dirty="0"/>
              <a:t>WINDOW_STATE_CHANGED</a:t>
            </a:r>
            <a:endParaRPr lang="en-US" sz="1100" dirty="0"/>
          </a:p>
          <a:p>
            <a:pPr fontAlgn="base"/>
            <a:r>
              <a:rPr lang="en-US" dirty="0"/>
              <a:t>A commonly used method in this class is </a:t>
            </a:r>
            <a:r>
              <a:rPr lang="en-US" dirty="0" err="1"/>
              <a:t>getWindow</a:t>
            </a:r>
            <a:r>
              <a:rPr lang="en-US" dirty="0"/>
              <a:t>( ).</a:t>
            </a:r>
            <a:endParaRPr lang="en-US" sz="1400" dirty="0"/>
          </a:p>
          <a:p>
            <a:pPr lvl="1" fontAlgn="base"/>
            <a:r>
              <a:rPr lang="en-US" dirty="0" err="1"/>
              <a:t>getWindow</a:t>
            </a:r>
            <a:r>
              <a:rPr lang="en-US" dirty="0"/>
              <a:t>( ) returns the Window object that generated the event.</a:t>
            </a:r>
            <a:endParaRPr lang="en-US" sz="1100" dirty="0"/>
          </a:p>
          <a:p>
            <a:pPr lvl="1" fontAlgn="base"/>
            <a:r>
              <a:rPr lang="en-US" dirty="0" err="1"/>
              <a:t>WindowEvent</a:t>
            </a:r>
            <a:r>
              <a:rPr lang="en-US" dirty="0"/>
              <a:t> also defines methods that return the opposite window (when a focus or activation event has occurred) – Window </a:t>
            </a:r>
            <a:r>
              <a:rPr lang="en-US" dirty="0" err="1"/>
              <a:t>getOppositeWindow</a:t>
            </a:r>
            <a:r>
              <a:rPr lang="en-US" dirty="0"/>
              <a:t>()</a:t>
            </a:r>
            <a:endParaRPr lang="en-US" sz="1100" dirty="0"/>
          </a:p>
          <a:p>
            <a:pPr lvl="1" fontAlgn="base"/>
            <a:r>
              <a:rPr lang="en-US" dirty="0"/>
              <a:t>The previous window state - int </a:t>
            </a:r>
            <a:r>
              <a:rPr lang="en-US" dirty="0" err="1"/>
              <a:t>getOldState</a:t>
            </a:r>
            <a:r>
              <a:rPr lang="en-US" dirty="0"/>
              <a:t>()</a:t>
            </a:r>
            <a:endParaRPr lang="en-US" sz="1100" dirty="0"/>
          </a:p>
          <a:p>
            <a:pPr lvl="1" fontAlgn="base"/>
            <a:r>
              <a:rPr lang="en-US" dirty="0"/>
              <a:t>The current window state – int </a:t>
            </a:r>
            <a:r>
              <a:rPr lang="en-US" dirty="0" err="1"/>
              <a:t>getnewState</a:t>
            </a:r>
            <a:r>
              <a:rPr lang="en-US" dirty="0"/>
              <a:t>()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882634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F3A9-40B5-4AF2-ABAC-87FDF559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4" y="156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Sources of Events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5A05D-9493-4F13-A0EF-0C23837F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57" y="963827"/>
            <a:ext cx="9877167" cy="573793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218" name="Picture 2" descr="https://lh3.googleusercontent.com/PxfhveOpsB4qMyRDewU-3C2yhgep8g5DJOm-EFK4tLmbaSoBAPGLduktK2CwBHNzvbOoBkdtLnv6rOHeDJiowD4p3jl_Exlx_mbL7CjeSydg3A30WkqQ0p_FNmWPpkEZDXwd1cs">
            <a:extLst>
              <a:ext uri="{FF2B5EF4-FFF2-40B4-BE49-F238E27FC236}">
                <a16:creationId xmlns:a16="http://schemas.microsoft.com/office/drawing/2014/main" id="{F45282DF-A605-42CE-9519-35944698A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675"/>
            <a:ext cx="12192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9803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6F69-926A-4B9A-AD07-020AD79A9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238"/>
            <a:ext cx="8596668" cy="1320800"/>
          </a:xfrm>
        </p:spPr>
        <p:txBody>
          <a:bodyPr/>
          <a:lstStyle/>
          <a:p>
            <a:r>
              <a:rPr lang="en-US" dirty="0"/>
              <a:t>Event Listener Interfaces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25685-332D-4A0F-AC85-5B8275D27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84" y="914401"/>
            <a:ext cx="9852454" cy="571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u="sng" dirty="0" err="1"/>
              <a:t>MouseMotionListener</a:t>
            </a:r>
            <a:r>
              <a:rPr lang="en-IN" sz="2000" b="1" u="sng" dirty="0"/>
              <a:t> Interface</a:t>
            </a:r>
          </a:p>
          <a:p>
            <a:pPr fontAlgn="base"/>
            <a:r>
              <a:rPr lang="en-US" sz="2000" dirty="0"/>
              <a:t>The Java </a:t>
            </a:r>
            <a:r>
              <a:rPr lang="en-US" sz="2000" dirty="0" err="1"/>
              <a:t>MouseMotionListener</a:t>
            </a:r>
            <a:r>
              <a:rPr lang="en-US" sz="2000" dirty="0"/>
              <a:t> is notified whenever you move or drag mouse.</a:t>
            </a:r>
          </a:p>
          <a:p>
            <a:pPr fontAlgn="base"/>
            <a:r>
              <a:rPr lang="en-US" sz="2000" dirty="0"/>
              <a:t>It is notified against </a:t>
            </a:r>
            <a:r>
              <a:rPr lang="en-US" sz="2000" dirty="0" err="1"/>
              <a:t>MouseEvent</a:t>
            </a:r>
            <a:r>
              <a:rPr lang="en-US" sz="2000" dirty="0"/>
              <a:t>. </a:t>
            </a:r>
          </a:p>
          <a:p>
            <a:pPr fontAlgn="base"/>
            <a:r>
              <a:rPr lang="en-US" sz="2000" dirty="0"/>
              <a:t>The </a:t>
            </a:r>
            <a:r>
              <a:rPr lang="en-US" sz="2000" dirty="0" err="1"/>
              <a:t>MouseMotionListener</a:t>
            </a:r>
            <a:r>
              <a:rPr lang="en-US" sz="2000" dirty="0"/>
              <a:t> interface is found in </a:t>
            </a:r>
            <a:r>
              <a:rPr lang="en-US" sz="2000" dirty="0" err="1"/>
              <a:t>java.awt.event</a:t>
            </a:r>
            <a:r>
              <a:rPr lang="en-US" sz="2000" dirty="0"/>
              <a:t> package.</a:t>
            </a:r>
          </a:p>
          <a:p>
            <a:pPr fontAlgn="base"/>
            <a:r>
              <a:rPr lang="en-US" sz="2000" dirty="0"/>
              <a:t>The signature of 2 methods found in </a:t>
            </a:r>
            <a:r>
              <a:rPr lang="en-US" sz="2000" dirty="0" err="1"/>
              <a:t>MouseMotionListener</a:t>
            </a:r>
            <a:r>
              <a:rPr lang="en-US" sz="2000" dirty="0"/>
              <a:t> interface are given below:</a:t>
            </a:r>
          </a:p>
          <a:p>
            <a:pPr lvl="1" fontAlgn="base"/>
            <a:r>
              <a:rPr lang="en-US" sz="2000" dirty="0"/>
              <a:t>public abstract void </a:t>
            </a:r>
            <a:r>
              <a:rPr lang="en-US" sz="2000" dirty="0" err="1"/>
              <a:t>mouseDragged</a:t>
            </a:r>
            <a:r>
              <a:rPr lang="en-US" sz="2000" dirty="0"/>
              <a:t>(</a:t>
            </a:r>
            <a:r>
              <a:rPr lang="en-US" sz="2000" dirty="0" err="1"/>
              <a:t>MouseEvent</a:t>
            </a:r>
            <a:r>
              <a:rPr lang="en-US" sz="2000" dirty="0"/>
              <a:t> e);  </a:t>
            </a:r>
          </a:p>
          <a:p>
            <a:pPr lvl="1" fontAlgn="base"/>
            <a:r>
              <a:rPr lang="en-US" sz="2000" dirty="0"/>
              <a:t>public abstract void </a:t>
            </a:r>
            <a:r>
              <a:rPr lang="en-US" sz="2000" dirty="0" err="1"/>
              <a:t>mouseMoved</a:t>
            </a:r>
            <a:r>
              <a:rPr lang="en-US" sz="2000" dirty="0"/>
              <a:t>(</a:t>
            </a:r>
            <a:r>
              <a:rPr lang="en-US" sz="2000" dirty="0" err="1"/>
              <a:t>MouseEvent</a:t>
            </a:r>
            <a:r>
              <a:rPr lang="en-US" sz="2000" dirty="0"/>
              <a:t> e);  </a:t>
            </a:r>
          </a:p>
          <a:p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584960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u="sng" dirty="0"/>
              <a:t>Java </a:t>
            </a:r>
            <a:r>
              <a:rPr lang="en-IN" b="1" u="sng" dirty="0" err="1"/>
              <a:t>MouseListener</a:t>
            </a:r>
            <a:r>
              <a:rPr lang="en-IN" b="1" u="sng" dirty="0"/>
              <a:t> Interface</a:t>
            </a:r>
          </a:p>
          <a:p>
            <a:pPr fontAlgn="base"/>
            <a:r>
              <a:rPr lang="en-US" dirty="0"/>
              <a:t>Java </a:t>
            </a:r>
            <a:r>
              <a:rPr lang="en-US" dirty="0" err="1"/>
              <a:t>MouseListener</a:t>
            </a:r>
            <a:r>
              <a:rPr lang="en-US" dirty="0"/>
              <a:t> is notified whenever you change the state of mouse. </a:t>
            </a:r>
            <a:endParaRPr lang="en-US" sz="1400" dirty="0"/>
          </a:p>
          <a:p>
            <a:pPr fontAlgn="base"/>
            <a:r>
              <a:rPr lang="en-US" dirty="0"/>
              <a:t>It is notified against </a:t>
            </a:r>
            <a:r>
              <a:rPr lang="en-US" dirty="0" err="1"/>
              <a:t>MouseEvent</a:t>
            </a:r>
            <a:r>
              <a:rPr lang="en-US" dirty="0"/>
              <a:t>. </a:t>
            </a:r>
            <a:endParaRPr lang="en-US" sz="1400" dirty="0"/>
          </a:p>
          <a:p>
            <a:pPr fontAlgn="base"/>
            <a:r>
              <a:rPr lang="en-US" dirty="0"/>
              <a:t>The </a:t>
            </a:r>
            <a:r>
              <a:rPr lang="en-US" dirty="0" err="1"/>
              <a:t>MouseListener</a:t>
            </a:r>
            <a:r>
              <a:rPr lang="en-US" dirty="0"/>
              <a:t> interface is found in </a:t>
            </a:r>
            <a:r>
              <a:rPr lang="en-US" dirty="0" err="1"/>
              <a:t>java.awt.event</a:t>
            </a:r>
            <a:r>
              <a:rPr lang="en-US" dirty="0"/>
              <a:t> package. </a:t>
            </a:r>
            <a:endParaRPr lang="en-US" sz="1400" dirty="0"/>
          </a:p>
          <a:p>
            <a:pPr fontAlgn="base"/>
            <a:r>
              <a:rPr lang="en-US" dirty="0"/>
              <a:t>The signature of 5 methods found in </a:t>
            </a:r>
            <a:r>
              <a:rPr lang="en-US" dirty="0" err="1"/>
              <a:t>MouseListener</a:t>
            </a:r>
            <a:r>
              <a:rPr lang="en-US" dirty="0"/>
              <a:t> interface are given below:</a:t>
            </a:r>
            <a:endParaRPr lang="en-US" sz="1400" dirty="0"/>
          </a:p>
          <a:p>
            <a:pPr lvl="1" fontAlgn="base"/>
            <a:r>
              <a:rPr lang="en-US" dirty="0"/>
              <a:t>public abstract void </a:t>
            </a:r>
            <a:r>
              <a:rPr lang="en-US" dirty="0" err="1"/>
              <a:t>mouseClicked</a:t>
            </a:r>
            <a:r>
              <a:rPr lang="en-US" dirty="0"/>
              <a:t>(</a:t>
            </a:r>
            <a:r>
              <a:rPr lang="en-US" dirty="0" err="1"/>
              <a:t>MouseEvent</a:t>
            </a:r>
            <a:r>
              <a:rPr lang="en-US" dirty="0"/>
              <a:t> e);  </a:t>
            </a:r>
            <a:endParaRPr lang="en-US" sz="1100" dirty="0"/>
          </a:p>
          <a:p>
            <a:pPr lvl="1" fontAlgn="base"/>
            <a:r>
              <a:rPr lang="en-US" dirty="0"/>
              <a:t>public abstract void </a:t>
            </a:r>
            <a:r>
              <a:rPr lang="en-US" dirty="0" err="1"/>
              <a:t>mouseEntered</a:t>
            </a:r>
            <a:r>
              <a:rPr lang="en-US" dirty="0"/>
              <a:t>(</a:t>
            </a:r>
            <a:r>
              <a:rPr lang="en-US" dirty="0" err="1"/>
              <a:t>MouseEvent</a:t>
            </a:r>
            <a:r>
              <a:rPr lang="en-US" dirty="0"/>
              <a:t> e);  </a:t>
            </a:r>
            <a:endParaRPr lang="en-US" sz="1100" dirty="0"/>
          </a:p>
          <a:p>
            <a:pPr lvl="1" fontAlgn="base"/>
            <a:r>
              <a:rPr lang="en-US" dirty="0"/>
              <a:t>public abstract void </a:t>
            </a:r>
            <a:r>
              <a:rPr lang="en-US" dirty="0" err="1"/>
              <a:t>mouseExited</a:t>
            </a:r>
            <a:r>
              <a:rPr lang="en-US" dirty="0"/>
              <a:t>(</a:t>
            </a:r>
            <a:r>
              <a:rPr lang="en-US" dirty="0" err="1"/>
              <a:t>MouseEvent</a:t>
            </a:r>
            <a:r>
              <a:rPr lang="en-US" dirty="0"/>
              <a:t> e);  </a:t>
            </a:r>
            <a:endParaRPr lang="en-US" sz="1100" dirty="0"/>
          </a:p>
          <a:p>
            <a:pPr lvl="1" fontAlgn="base"/>
            <a:r>
              <a:rPr lang="en-US" dirty="0"/>
              <a:t>public abstract void </a:t>
            </a:r>
            <a:r>
              <a:rPr lang="en-US" dirty="0" err="1"/>
              <a:t>mousePressed</a:t>
            </a:r>
            <a:r>
              <a:rPr lang="en-US" dirty="0"/>
              <a:t>(</a:t>
            </a:r>
            <a:r>
              <a:rPr lang="en-US" dirty="0" err="1"/>
              <a:t>MouseEvent</a:t>
            </a:r>
            <a:r>
              <a:rPr lang="en-US" dirty="0"/>
              <a:t> e);  </a:t>
            </a:r>
            <a:endParaRPr lang="en-US" sz="1100" dirty="0"/>
          </a:p>
          <a:p>
            <a:pPr lvl="1" fontAlgn="base"/>
            <a:r>
              <a:rPr lang="en-US" dirty="0"/>
              <a:t>public abstract void </a:t>
            </a:r>
            <a:r>
              <a:rPr lang="en-US" dirty="0" err="1"/>
              <a:t>mouseReleased</a:t>
            </a:r>
            <a:r>
              <a:rPr lang="en-US" dirty="0"/>
              <a:t>(</a:t>
            </a:r>
            <a:r>
              <a:rPr lang="en-US" dirty="0" err="1"/>
              <a:t>MouseEvent</a:t>
            </a:r>
            <a:r>
              <a:rPr lang="en-US" dirty="0"/>
              <a:t> e); </a:t>
            </a:r>
            <a:endParaRPr lang="en-US" sz="11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654402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Java </a:t>
            </a:r>
            <a:r>
              <a:rPr lang="en-IN" b="1" u="sng" dirty="0" err="1"/>
              <a:t>KeyListener</a:t>
            </a:r>
            <a:r>
              <a:rPr lang="en-IN" b="1" u="sng" dirty="0"/>
              <a:t> Interface</a:t>
            </a:r>
          </a:p>
          <a:p>
            <a:pPr fontAlgn="base"/>
            <a:r>
              <a:rPr lang="en-IN" dirty="0"/>
              <a:t>The Java </a:t>
            </a:r>
            <a:r>
              <a:rPr lang="en-IN" dirty="0" err="1"/>
              <a:t>KeyListener</a:t>
            </a:r>
            <a:r>
              <a:rPr lang="en-IN" dirty="0"/>
              <a:t> is notified whenever you change the state of key.</a:t>
            </a:r>
            <a:endParaRPr lang="en-IN" sz="1400" dirty="0"/>
          </a:p>
          <a:p>
            <a:pPr fontAlgn="base"/>
            <a:r>
              <a:rPr lang="en-IN" dirty="0"/>
              <a:t> It is notified against </a:t>
            </a:r>
            <a:r>
              <a:rPr lang="en-IN" dirty="0" err="1"/>
              <a:t>KeyEvent</a:t>
            </a:r>
            <a:r>
              <a:rPr lang="en-IN" dirty="0"/>
              <a:t>. </a:t>
            </a:r>
            <a:endParaRPr lang="en-IN" sz="1400" dirty="0"/>
          </a:p>
          <a:p>
            <a:pPr fontAlgn="base"/>
            <a:r>
              <a:rPr lang="en-IN" dirty="0"/>
              <a:t>The </a:t>
            </a:r>
            <a:r>
              <a:rPr lang="en-IN" dirty="0" err="1"/>
              <a:t>KeyListener</a:t>
            </a:r>
            <a:r>
              <a:rPr lang="en-IN" dirty="0"/>
              <a:t> interface is found in </a:t>
            </a:r>
            <a:r>
              <a:rPr lang="en-IN" dirty="0" err="1"/>
              <a:t>java.awt.event</a:t>
            </a:r>
            <a:r>
              <a:rPr lang="en-IN" dirty="0"/>
              <a:t> package.</a:t>
            </a:r>
            <a:endParaRPr lang="en-IN" sz="1400" dirty="0"/>
          </a:p>
          <a:p>
            <a:pPr fontAlgn="base"/>
            <a:r>
              <a:rPr lang="en-IN" dirty="0"/>
              <a:t> It has three methods</a:t>
            </a:r>
            <a:endParaRPr lang="en-IN" sz="1400" dirty="0"/>
          </a:p>
          <a:p>
            <a:pPr lvl="1" fontAlgn="base"/>
            <a:r>
              <a:rPr lang="en-IN" dirty="0"/>
              <a:t>public abstract void </a:t>
            </a:r>
            <a:r>
              <a:rPr lang="en-IN" dirty="0" err="1"/>
              <a:t>keyPressed</a:t>
            </a:r>
            <a:r>
              <a:rPr lang="en-IN" dirty="0"/>
              <a:t>(</a:t>
            </a:r>
            <a:r>
              <a:rPr lang="en-IN" dirty="0" err="1"/>
              <a:t>KeyEvent</a:t>
            </a:r>
            <a:r>
              <a:rPr lang="en-IN" dirty="0"/>
              <a:t> e);  </a:t>
            </a:r>
            <a:endParaRPr lang="en-IN" sz="1100" dirty="0"/>
          </a:p>
          <a:p>
            <a:pPr lvl="1" fontAlgn="base"/>
            <a:r>
              <a:rPr lang="en-IN" dirty="0"/>
              <a:t>public abstract void </a:t>
            </a:r>
            <a:r>
              <a:rPr lang="en-IN" dirty="0" err="1"/>
              <a:t>keyReleased</a:t>
            </a:r>
            <a:r>
              <a:rPr lang="en-IN" dirty="0"/>
              <a:t>(</a:t>
            </a:r>
            <a:r>
              <a:rPr lang="en-IN" dirty="0" err="1"/>
              <a:t>KeyEvent</a:t>
            </a:r>
            <a:r>
              <a:rPr lang="en-IN" dirty="0"/>
              <a:t> e);  </a:t>
            </a:r>
            <a:endParaRPr lang="en-IN" sz="1100" dirty="0"/>
          </a:p>
          <a:p>
            <a:pPr lvl="1" fontAlgn="base"/>
            <a:r>
              <a:rPr lang="en-IN" dirty="0"/>
              <a:t>public abstract void </a:t>
            </a:r>
            <a:r>
              <a:rPr lang="en-IN" dirty="0" err="1"/>
              <a:t>keyTyped</a:t>
            </a:r>
            <a:r>
              <a:rPr lang="en-IN" dirty="0"/>
              <a:t>(</a:t>
            </a:r>
            <a:r>
              <a:rPr lang="en-IN" dirty="0" err="1"/>
              <a:t>KeyEvent</a:t>
            </a:r>
            <a:r>
              <a:rPr lang="en-IN" dirty="0"/>
              <a:t> e); </a:t>
            </a:r>
            <a:endParaRPr lang="en-IN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8677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Java ActionListener Interface</a:t>
            </a:r>
          </a:p>
          <a:p>
            <a:pPr fontAlgn="base"/>
            <a:r>
              <a:rPr lang="en-US" dirty="0"/>
              <a:t>The Java ActionListener is notified whenever you click on the button or menu item. </a:t>
            </a:r>
          </a:p>
          <a:p>
            <a:pPr fontAlgn="base"/>
            <a:r>
              <a:rPr lang="en-US" dirty="0"/>
              <a:t>It is notified against </a:t>
            </a:r>
            <a:r>
              <a:rPr lang="en-US" dirty="0" err="1"/>
              <a:t>ActionEvent</a:t>
            </a:r>
            <a:r>
              <a:rPr lang="en-US" dirty="0"/>
              <a:t>. </a:t>
            </a:r>
          </a:p>
          <a:p>
            <a:pPr fontAlgn="base"/>
            <a:r>
              <a:rPr lang="en-US" dirty="0"/>
              <a:t>The ActionListener interface is found in </a:t>
            </a:r>
            <a:r>
              <a:rPr lang="en-US" dirty="0" err="1"/>
              <a:t>java.awt.event</a:t>
            </a:r>
            <a:r>
              <a:rPr lang="en-US" dirty="0"/>
              <a:t> package.</a:t>
            </a:r>
          </a:p>
          <a:p>
            <a:pPr fontAlgn="base"/>
            <a:r>
              <a:rPr lang="en-US" dirty="0"/>
              <a:t> It has only one method: </a:t>
            </a:r>
            <a:r>
              <a:rPr lang="en-US" dirty="0" err="1"/>
              <a:t>actionPerformed</a:t>
            </a:r>
            <a:r>
              <a:rPr lang="en-US" dirty="0"/>
              <a:t>().</a:t>
            </a:r>
          </a:p>
          <a:p>
            <a:pPr fontAlgn="base"/>
            <a:r>
              <a:rPr lang="en-US" dirty="0" err="1"/>
              <a:t>actionPerformed</a:t>
            </a:r>
            <a:r>
              <a:rPr lang="en-US" dirty="0"/>
              <a:t>() method</a:t>
            </a:r>
          </a:p>
          <a:p>
            <a:pPr fontAlgn="base"/>
            <a:r>
              <a:rPr lang="en-US" dirty="0"/>
              <a:t>The </a:t>
            </a:r>
            <a:r>
              <a:rPr lang="en-US" dirty="0" err="1"/>
              <a:t>actionPerformed</a:t>
            </a:r>
            <a:r>
              <a:rPr lang="en-US" dirty="0"/>
              <a:t>() method is invoked automatically whenever you click on the registered component.</a:t>
            </a:r>
          </a:p>
          <a:p>
            <a:pPr fontAlgn="base"/>
            <a:r>
              <a:rPr lang="en-US" dirty="0"/>
              <a:t>public abstract void </a:t>
            </a:r>
            <a:r>
              <a:rPr lang="en-US" dirty="0" err="1"/>
              <a:t>actionPerformed</a:t>
            </a:r>
            <a:r>
              <a:rPr lang="en-US" dirty="0"/>
              <a:t>(</a:t>
            </a:r>
            <a:r>
              <a:rPr lang="en-US" dirty="0" err="1"/>
              <a:t>ActionEvent</a:t>
            </a:r>
            <a:r>
              <a:rPr lang="en-US" dirty="0"/>
              <a:t> e);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48553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Java </a:t>
            </a:r>
            <a:r>
              <a:rPr lang="en-IN" b="1" u="sng" dirty="0" err="1"/>
              <a:t>WindowListener</a:t>
            </a:r>
            <a:r>
              <a:rPr lang="en-IN" b="1" u="sng" dirty="0"/>
              <a:t> Interface</a:t>
            </a:r>
          </a:p>
          <a:p>
            <a:pPr fontAlgn="base"/>
            <a:r>
              <a:rPr lang="en-US" dirty="0"/>
              <a:t>The Java </a:t>
            </a:r>
            <a:r>
              <a:rPr lang="en-US" dirty="0" err="1"/>
              <a:t>WindowListener</a:t>
            </a:r>
            <a:r>
              <a:rPr lang="en-US" dirty="0"/>
              <a:t> is notified whenever you change the state of window. </a:t>
            </a:r>
          </a:p>
          <a:p>
            <a:pPr fontAlgn="base"/>
            <a:r>
              <a:rPr lang="en-US" dirty="0"/>
              <a:t>It is notified against </a:t>
            </a:r>
            <a:r>
              <a:rPr lang="en-US" dirty="0" err="1"/>
              <a:t>WindowEvent</a:t>
            </a:r>
            <a:r>
              <a:rPr lang="en-US" dirty="0"/>
              <a:t>. </a:t>
            </a:r>
          </a:p>
          <a:p>
            <a:pPr fontAlgn="base"/>
            <a:r>
              <a:rPr lang="en-US" dirty="0"/>
              <a:t>The </a:t>
            </a:r>
            <a:r>
              <a:rPr lang="en-US" dirty="0" err="1"/>
              <a:t>WindowListener</a:t>
            </a:r>
            <a:r>
              <a:rPr lang="en-US" dirty="0"/>
              <a:t> interface is found in </a:t>
            </a:r>
            <a:r>
              <a:rPr lang="en-US" dirty="0" err="1"/>
              <a:t>java.awt.event</a:t>
            </a:r>
            <a:r>
              <a:rPr lang="en-US" dirty="0"/>
              <a:t> package. </a:t>
            </a:r>
          </a:p>
          <a:p>
            <a:pPr fontAlgn="base"/>
            <a:r>
              <a:rPr lang="en-US" dirty="0"/>
              <a:t>It has seven methods.</a:t>
            </a:r>
          </a:p>
          <a:p>
            <a:endParaRPr lang="en-US" dirty="0"/>
          </a:p>
          <a:p>
            <a:pPr fontAlgn="base"/>
            <a:r>
              <a:rPr lang="en-US" b="1" dirty="0"/>
              <a:t>void </a:t>
            </a:r>
            <a:r>
              <a:rPr lang="en-US" b="1" dirty="0" err="1"/>
              <a:t>windowActivated</a:t>
            </a:r>
            <a:r>
              <a:rPr lang="en-US" b="1" dirty="0"/>
              <a:t>(</a:t>
            </a:r>
            <a:r>
              <a:rPr lang="en-US" b="1" dirty="0" err="1"/>
              <a:t>WindowEvent</a:t>
            </a:r>
            <a:r>
              <a:rPr lang="en-US" b="1" dirty="0"/>
              <a:t> e) </a:t>
            </a:r>
            <a:r>
              <a:rPr lang="en-US" dirty="0"/>
              <a:t>- Invoked when the Window is set to be the active Window.</a:t>
            </a:r>
            <a:endParaRPr lang="en-US" b="1" dirty="0"/>
          </a:p>
          <a:p>
            <a:pPr fontAlgn="base"/>
            <a:r>
              <a:rPr lang="en-US" b="1" dirty="0"/>
              <a:t>void </a:t>
            </a:r>
            <a:r>
              <a:rPr lang="en-US" b="1" dirty="0" err="1"/>
              <a:t>windowClosed</a:t>
            </a:r>
            <a:r>
              <a:rPr lang="en-US" b="1" dirty="0"/>
              <a:t>(</a:t>
            </a:r>
            <a:r>
              <a:rPr lang="en-US" b="1" dirty="0" err="1"/>
              <a:t>WindowEvent</a:t>
            </a:r>
            <a:r>
              <a:rPr lang="en-US" b="1" dirty="0"/>
              <a:t> e) </a:t>
            </a:r>
            <a:r>
              <a:rPr lang="en-US" dirty="0"/>
              <a:t>- Invoked when a window has been closed as the result of calling dispose on the window.</a:t>
            </a:r>
            <a:endParaRPr lang="en-US" b="1" dirty="0"/>
          </a:p>
          <a:p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0888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fontAlgn="base"/>
            <a:r>
              <a:rPr lang="en-US" b="1" dirty="0"/>
              <a:t>void </a:t>
            </a:r>
            <a:r>
              <a:rPr lang="en-US" b="1" dirty="0" err="1"/>
              <a:t>windowClosing</a:t>
            </a:r>
            <a:r>
              <a:rPr lang="en-US" b="1" dirty="0"/>
              <a:t>(</a:t>
            </a:r>
            <a:r>
              <a:rPr lang="en-US" b="1" dirty="0" err="1"/>
              <a:t>WindowEvent</a:t>
            </a:r>
            <a:r>
              <a:rPr lang="en-US" b="1" dirty="0"/>
              <a:t> e)- </a:t>
            </a:r>
            <a:r>
              <a:rPr lang="en-US" dirty="0"/>
              <a:t>Invoked when the user attempts to close the window from the window's system menu.</a:t>
            </a:r>
            <a:endParaRPr lang="en-US" b="1" dirty="0"/>
          </a:p>
          <a:p>
            <a:pPr fontAlgn="base"/>
            <a:r>
              <a:rPr lang="en-US" b="1" dirty="0"/>
              <a:t>void </a:t>
            </a:r>
            <a:r>
              <a:rPr lang="en-US" b="1" dirty="0" err="1"/>
              <a:t>windowDeactivated</a:t>
            </a:r>
            <a:r>
              <a:rPr lang="en-US" b="1" dirty="0"/>
              <a:t>(</a:t>
            </a:r>
            <a:r>
              <a:rPr lang="en-US" b="1" dirty="0" err="1"/>
              <a:t>WindowEvent</a:t>
            </a:r>
            <a:r>
              <a:rPr lang="en-US" b="1" dirty="0"/>
              <a:t> e) </a:t>
            </a:r>
            <a:r>
              <a:rPr lang="en-US" dirty="0"/>
              <a:t>- Invoked when a Window is no longer the active Window.</a:t>
            </a:r>
            <a:endParaRPr lang="en-US" b="1" dirty="0"/>
          </a:p>
          <a:p>
            <a:pPr fontAlgn="base"/>
            <a:r>
              <a:rPr lang="en-US" b="1" dirty="0"/>
              <a:t>void </a:t>
            </a:r>
            <a:r>
              <a:rPr lang="en-US" b="1" dirty="0" err="1"/>
              <a:t>windowDeiconified</a:t>
            </a:r>
            <a:r>
              <a:rPr lang="en-US" b="1" dirty="0"/>
              <a:t>(</a:t>
            </a:r>
            <a:r>
              <a:rPr lang="en-US" b="1" dirty="0" err="1"/>
              <a:t>WindowEvent</a:t>
            </a:r>
            <a:r>
              <a:rPr lang="en-US" b="1" dirty="0"/>
              <a:t> e) </a:t>
            </a:r>
            <a:r>
              <a:rPr lang="en-US" dirty="0"/>
              <a:t>- Invoked when a window is changed from a minimized to a normal state.</a:t>
            </a:r>
            <a:endParaRPr lang="en-US" b="1" dirty="0"/>
          </a:p>
          <a:p>
            <a:pPr fontAlgn="base"/>
            <a:r>
              <a:rPr lang="en-US" b="1" dirty="0"/>
              <a:t>void </a:t>
            </a:r>
            <a:r>
              <a:rPr lang="en-US" b="1" dirty="0" err="1"/>
              <a:t>windowIconified</a:t>
            </a:r>
            <a:r>
              <a:rPr lang="en-US" b="1" dirty="0"/>
              <a:t>(</a:t>
            </a:r>
            <a:r>
              <a:rPr lang="en-US" b="1" dirty="0" err="1"/>
              <a:t>WindowEvent</a:t>
            </a:r>
            <a:r>
              <a:rPr lang="en-US" b="1" dirty="0"/>
              <a:t> e) </a:t>
            </a:r>
            <a:r>
              <a:rPr lang="en-US" dirty="0"/>
              <a:t>- Invoked when a window is changed from a normal to a minimized state.</a:t>
            </a:r>
            <a:endParaRPr lang="en-US" b="1" dirty="0"/>
          </a:p>
          <a:p>
            <a:pPr fontAlgn="base"/>
            <a:r>
              <a:rPr lang="en-US" b="1" dirty="0"/>
              <a:t>void </a:t>
            </a:r>
            <a:r>
              <a:rPr lang="en-US" b="1" dirty="0" err="1"/>
              <a:t>windowOpened</a:t>
            </a:r>
            <a:r>
              <a:rPr lang="en-US" b="1" dirty="0"/>
              <a:t>(</a:t>
            </a:r>
            <a:r>
              <a:rPr lang="en-US" b="1" dirty="0" err="1"/>
              <a:t>WindowEvent</a:t>
            </a:r>
            <a:r>
              <a:rPr lang="en-US" b="1" dirty="0"/>
              <a:t> e) </a:t>
            </a:r>
            <a:r>
              <a:rPr lang="en-US" dirty="0"/>
              <a:t>- Invoked the first time a window is made visible.</a:t>
            </a:r>
            <a:endParaRPr lang="en-US" b="1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70832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Java </a:t>
            </a:r>
            <a:r>
              <a:rPr lang="en-IN" b="1" u="sng" dirty="0" err="1"/>
              <a:t>ItemListener</a:t>
            </a:r>
            <a:r>
              <a:rPr lang="en-IN" b="1" u="sng" dirty="0"/>
              <a:t> Interface</a:t>
            </a:r>
          </a:p>
          <a:p>
            <a:pPr fontAlgn="base"/>
            <a:r>
              <a:rPr lang="en-US" dirty="0"/>
              <a:t>The Java </a:t>
            </a:r>
            <a:r>
              <a:rPr lang="en-US" dirty="0" err="1"/>
              <a:t>ItemListener</a:t>
            </a:r>
            <a:r>
              <a:rPr lang="en-US" dirty="0"/>
              <a:t> is notified whenever you click on the checkbox. </a:t>
            </a:r>
            <a:endParaRPr lang="en-US" sz="1400" dirty="0"/>
          </a:p>
          <a:p>
            <a:pPr lvl="1" fontAlgn="base"/>
            <a:r>
              <a:rPr lang="en-US" dirty="0"/>
              <a:t>It is notified against </a:t>
            </a:r>
            <a:r>
              <a:rPr lang="en-US" dirty="0" err="1"/>
              <a:t>ItemEvent</a:t>
            </a:r>
            <a:r>
              <a:rPr lang="en-US" dirty="0"/>
              <a:t>.</a:t>
            </a:r>
            <a:endParaRPr lang="en-US" sz="1200" dirty="0"/>
          </a:p>
          <a:p>
            <a:pPr fontAlgn="base"/>
            <a:r>
              <a:rPr lang="en-US" dirty="0"/>
              <a:t>The </a:t>
            </a:r>
            <a:r>
              <a:rPr lang="en-US" dirty="0" err="1"/>
              <a:t>ItemListener</a:t>
            </a:r>
            <a:r>
              <a:rPr lang="en-US" dirty="0"/>
              <a:t> interface is found in </a:t>
            </a:r>
            <a:r>
              <a:rPr lang="en-US" dirty="0" err="1"/>
              <a:t>java.awt.event</a:t>
            </a:r>
            <a:r>
              <a:rPr lang="en-US" dirty="0"/>
              <a:t> package.</a:t>
            </a:r>
            <a:endParaRPr lang="en-US" sz="1400" dirty="0"/>
          </a:p>
          <a:p>
            <a:pPr fontAlgn="base"/>
            <a:r>
              <a:rPr lang="en-US" dirty="0"/>
              <a:t> It has only one method: </a:t>
            </a:r>
            <a:r>
              <a:rPr lang="en-US" dirty="0" err="1"/>
              <a:t>itemStateChanged</a:t>
            </a:r>
            <a:r>
              <a:rPr lang="en-US" dirty="0"/>
              <a:t>().</a:t>
            </a:r>
            <a:endParaRPr lang="en-US" sz="1400" dirty="0"/>
          </a:p>
          <a:p>
            <a:pPr fontAlgn="base"/>
            <a:r>
              <a:rPr lang="en-US" dirty="0" err="1"/>
              <a:t>itemStateChanged</a:t>
            </a:r>
            <a:r>
              <a:rPr lang="en-US" dirty="0"/>
              <a:t>() method</a:t>
            </a:r>
            <a:endParaRPr lang="en-US" sz="1400" dirty="0"/>
          </a:p>
          <a:p>
            <a:pPr lvl="1" fontAlgn="base"/>
            <a:r>
              <a:rPr lang="en-US" dirty="0"/>
              <a:t>The </a:t>
            </a:r>
            <a:r>
              <a:rPr lang="en-US" dirty="0" err="1"/>
              <a:t>itemStateChanged</a:t>
            </a:r>
            <a:r>
              <a:rPr lang="en-US" dirty="0"/>
              <a:t>() method is invoked automatically whenever you click or unclick on the registered checkbox component.</a:t>
            </a:r>
            <a:endParaRPr lang="en-US" sz="1200" dirty="0"/>
          </a:p>
          <a:p>
            <a:pPr lvl="1" fontAlgn="base"/>
            <a:r>
              <a:rPr lang="en-US" dirty="0"/>
              <a:t>public abstract void </a:t>
            </a:r>
            <a:r>
              <a:rPr lang="en-US" dirty="0" err="1"/>
              <a:t>itemStateChanged</a:t>
            </a:r>
            <a:r>
              <a:rPr lang="en-US" dirty="0"/>
              <a:t>(</a:t>
            </a:r>
            <a:r>
              <a:rPr lang="en-US" dirty="0" err="1"/>
              <a:t>ItemEvent</a:t>
            </a:r>
            <a:r>
              <a:rPr lang="en-US" dirty="0"/>
              <a:t> e);  </a:t>
            </a:r>
            <a:endParaRPr lang="en-US" sz="1200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2158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5517-A2E3-44C0-9B0A-28903546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7" y="156238"/>
            <a:ext cx="8596668" cy="1320800"/>
          </a:xfrm>
        </p:spPr>
        <p:txBody>
          <a:bodyPr/>
          <a:lstStyle/>
          <a:p>
            <a:r>
              <a:rPr lang="en-US" dirty="0"/>
              <a:t>Using the Delegation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4C4B-C788-4E69-B09F-3CF5ACA0B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7" y="947351"/>
            <a:ext cx="10188373" cy="5667633"/>
          </a:xfrm>
        </p:spPr>
        <p:txBody>
          <a:bodyPr/>
          <a:lstStyle/>
          <a:p>
            <a:r>
              <a:rPr lang="en-US" dirty="0"/>
              <a:t>Using the delegation event model is actually quite easy. </a:t>
            </a:r>
          </a:p>
          <a:p>
            <a:r>
              <a:rPr lang="en-US" dirty="0"/>
              <a:t>Just follow these two steps: </a:t>
            </a:r>
          </a:p>
          <a:p>
            <a:pPr marL="0" indent="0">
              <a:buNone/>
            </a:pPr>
            <a:r>
              <a:rPr lang="en-US" dirty="0"/>
              <a:t>		1. Implement the appropriate interface in the listener so that it will receive the type of 		event desired. </a:t>
            </a:r>
          </a:p>
          <a:p>
            <a:pPr marL="0" indent="0">
              <a:buNone/>
            </a:pPr>
            <a:r>
              <a:rPr lang="en-US" dirty="0"/>
              <a:t>		2. Implement code to register and unregister (if necessary) the listener as a recipient 		for the event notifications. </a:t>
            </a:r>
          </a:p>
          <a:p>
            <a:r>
              <a:rPr lang="en-US" dirty="0"/>
              <a:t>A source may generate several types of events. </a:t>
            </a:r>
          </a:p>
          <a:p>
            <a:r>
              <a:rPr lang="en-US" dirty="0"/>
              <a:t>Each event must be registered separately. </a:t>
            </a:r>
          </a:p>
          <a:p>
            <a:r>
              <a:rPr lang="en-US" dirty="0"/>
              <a:t>Also, an object may register to receive several types of events, but it must implement all of the interfaces that are required to receive these events</a:t>
            </a:r>
          </a:p>
          <a:p>
            <a:r>
              <a:rPr lang="en-US" dirty="0"/>
              <a:t>Look at examples that handle two commonly used event generators: the mouse and keyboard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002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A15A-E1F2-45B6-AED7-D1ED0772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Special String Operations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A038-DFC4-406A-9833-E98EE607A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8" y="930875"/>
            <a:ext cx="10000735" cy="58323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Java has added special support for several string operations within the syntax of the language.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String Literals</a:t>
            </a:r>
          </a:p>
          <a:p>
            <a:pPr>
              <a:buFont typeface="+mj-lt"/>
              <a:buAutoNum type="arabicPeriod"/>
            </a:pPr>
            <a:r>
              <a:rPr lang="en-IN" dirty="0"/>
              <a:t>String Concatenation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String Concatenation with Other Data Types</a:t>
            </a:r>
          </a:p>
          <a:p>
            <a:pPr>
              <a:buFont typeface="+mj-lt"/>
              <a:buAutoNum type="arabicPeriod"/>
            </a:pPr>
            <a:r>
              <a:rPr lang="en-IN" dirty="0"/>
              <a:t>String Conversion and </a:t>
            </a:r>
            <a:r>
              <a:rPr lang="en-IN" dirty="0" err="1"/>
              <a:t>toString</a:t>
            </a:r>
            <a:r>
              <a:rPr lang="en-IN" dirty="0"/>
              <a:t>( )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b="1" u="sng" dirty="0"/>
              <a:t>String Literals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You can use a string literal to initialize a String object.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 example, the following code fragment creates two equivalent strings: </a:t>
            </a:r>
          </a:p>
          <a:p>
            <a:pPr marL="0" indent="0">
              <a:buNone/>
            </a:pPr>
            <a:r>
              <a:rPr lang="en-US" dirty="0"/>
              <a:t>					char chars[] = { 'a', 'b', 'c' }; </a:t>
            </a:r>
          </a:p>
          <a:p>
            <a:pPr marL="0" indent="0">
              <a:buNone/>
            </a:pPr>
            <a:r>
              <a:rPr lang="en-US" dirty="0"/>
              <a:t>					String s1 = new String(chars); </a:t>
            </a:r>
          </a:p>
          <a:p>
            <a:pPr marL="0" indent="0">
              <a:buNone/>
            </a:pPr>
            <a:r>
              <a:rPr lang="en-US" dirty="0"/>
              <a:t>					String s2 = "</a:t>
            </a:r>
            <a:r>
              <a:rPr lang="en-US" dirty="0" err="1"/>
              <a:t>abc</a:t>
            </a:r>
            <a:r>
              <a:rPr lang="en-US" dirty="0"/>
              <a:t>"; // use string literal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Because a String object is created for every string literal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For example, you can call methods directly on a quoted string as if it were an object reference, as the following statement shows.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539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6605"/>
            <a:ext cx="1775526" cy="6227806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Handling Mouse Events</a:t>
            </a:r>
          </a:p>
          <a:p>
            <a:r>
              <a:rPr lang="en-US" dirty="0"/>
              <a:t>To handle mouse events, you must implement the </a:t>
            </a:r>
            <a:r>
              <a:rPr lang="en-US" dirty="0" err="1"/>
              <a:t>MouseListener</a:t>
            </a:r>
            <a:r>
              <a:rPr lang="en-US" dirty="0"/>
              <a:t> and the </a:t>
            </a:r>
            <a:r>
              <a:rPr lang="en-US" dirty="0" err="1"/>
              <a:t>MouseMotionListener</a:t>
            </a:r>
            <a:r>
              <a:rPr lang="en-US" dirty="0"/>
              <a:t> interfaces.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3AD34E-9DAA-437F-B72D-50529A97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5" y="0"/>
            <a:ext cx="10416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30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BAEEF-7A42-41AA-9035-AA8CE13B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7" y="63844"/>
            <a:ext cx="589426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DC784-B8CB-4E2F-AA5D-3339F1B92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282" y="3860456"/>
            <a:ext cx="62293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47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0CFF7-461B-452E-ADC7-776756EF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76212"/>
            <a:ext cx="82677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904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7665"/>
            <a:ext cx="1853514" cy="660674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Handling Keyboard Events </a:t>
            </a:r>
          </a:p>
          <a:p>
            <a:r>
              <a:rPr lang="en-US" dirty="0"/>
              <a:t>To handle keyboard events use the </a:t>
            </a:r>
            <a:r>
              <a:rPr lang="en-US" dirty="0" err="1"/>
              <a:t>KeyListener</a:t>
            </a:r>
            <a:r>
              <a:rPr lang="en-US" dirty="0"/>
              <a:t> interface.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F0F279-8B50-46FC-A41F-60F9D3DD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77" y="0"/>
            <a:ext cx="8755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865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C85AD-312F-49C3-8836-CD721058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442912"/>
            <a:ext cx="79152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718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52DAFE-C07D-40D1-9BD4-C1813FDF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2" y="919162"/>
            <a:ext cx="49434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041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1329-9137-42DA-B49A-70CEBD38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30" y="37894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Multithreaded Programming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3E145-CD43-477F-A68E-9ACD6892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30" y="1235676"/>
            <a:ext cx="10124302" cy="5478161"/>
          </a:xfrm>
        </p:spPr>
        <p:txBody>
          <a:bodyPr/>
          <a:lstStyle/>
          <a:p>
            <a:r>
              <a:rPr lang="en-US" dirty="0"/>
              <a:t>Java provides built-in support for multithreaded programming. </a:t>
            </a:r>
          </a:p>
          <a:p>
            <a:r>
              <a:rPr lang="en-US" dirty="0"/>
              <a:t>A multithreaded program contains two or more parts that can run concurrently. </a:t>
            </a:r>
          </a:p>
          <a:p>
            <a:r>
              <a:rPr lang="en-US" dirty="0"/>
              <a:t>Each part of such a program is called a thread, and each thread defines a separate path of execution. </a:t>
            </a:r>
          </a:p>
          <a:p>
            <a:r>
              <a:rPr lang="en-US" dirty="0"/>
              <a:t>Thus, multithreading is a specialized form of multitasking.</a:t>
            </a:r>
          </a:p>
          <a:p>
            <a:pPr fontAlgn="base"/>
            <a:r>
              <a:rPr lang="en-US" dirty="0"/>
              <a:t>MULTITHREADING in Java is a process of executing two or more threads simultaneously to maximum utilization of CPU. </a:t>
            </a:r>
          </a:p>
          <a:p>
            <a:pPr fontAlgn="base"/>
            <a:r>
              <a:rPr lang="en-US" dirty="0"/>
              <a:t>Multithreaded applications execute two or more threads run concurrently. Hence, it is also known as Concurrency in Java.</a:t>
            </a:r>
          </a:p>
          <a:p>
            <a:pPr fontAlgn="base"/>
            <a:r>
              <a:rPr lang="en-US" dirty="0"/>
              <a:t>Why Multithreading?</a:t>
            </a:r>
            <a:endParaRPr lang="en-US" sz="1400" dirty="0"/>
          </a:p>
          <a:p>
            <a:pPr lvl="1" fontAlgn="base"/>
            <a:r>
              <a:rPr lang="en-US" dirty="0"/>
              <a:t>Better utilization of a single CPU.</a:t>
            </a:r>
            <a:endParaRPr lang="en-US" sz="1100" dirty="0"/>
          </a:p>
          <a:p>
            <a:pPr lvl="1" fontAlgn="base"/>
            <a:r>
              <a:rPr lang="en-US" dirty="0"/>
              <a:t>Better utilization of multiple CPUs or CPU cores.</a:t>
            </a:r>
            <a:endParaRPr lang="en-US" sz="1100" dirty="0"/>
          </a:p>
          <a:p>
            <a:pPr lvl="1" fontAlgn="base"/>
            <a:r>
              <a:rPr lang="en-US" dirty="0"/>
              <a:t>Better user experience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19644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 descr="https://lh5.googleusercontent.com/JINbMWYW2poYFzDPrgU5u2F2lyu5hwQe5yNM7EGeybBFSO9Duq77930R9ElSe5JP9nWWh5JhMLuN7dKZzy4uaIfZQamlAf5xCSMlUl8jIiuPwA7O-0Zfy1i_LKmy6Ydl8xsZ5eE">
            <a:extLst>
              <a:ext uri="{FF2B5EF4-FFF2-40B4-BE49-F238E27FC236}">
                <a16:creationId xmlns:a16="http://schemas.microsoft.com/office/drawing/2014/main" id="{55C4F1F0-69C1-4DAF-AE8E-1BB3C14B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54" y="586190"/>
            <a:ext cx="6549596" cy="44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839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2E4D-0DAA-4E77-A58C-3817326A2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4" y="214184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The Java Thread Model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BEB3-9E25-4A1D-A496-49F4196F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1" y="1145059"/>
            <a:ext cx="10214919" cy="5498757"/>
          </a:xfrm>
        </p:spPr>
        <p:txBody>
          <a:bodyPr/>
          <a:lstStyle/>
          <a:p>
            <a:pPr fontAlgn="base"/>
            <a:r>
              <a:rPr lang="en-US" dirty="0"/>
              <a:t>A thread is a light-weight smallest part of a process that can run concurrently with the other parts(other threads) of the same process. </a:t>
            </a:r>
          </a:p>
          <a:p>
            <a:pPr fontAlgn="base"/>
            <a:r>
              <a:rPr lang="en-US" dirty="0"/>
              <a:t>Threads are independent</a:t>
            </a:r>
          </a:p>
          <a:p>
            <a:r>
              <a:rPr lang="en-US" dirty="0"/>
              <a:t>Single-threaded systems use an approach called an event loop with polling. </a:t>
            </a:r>
          </a:p>
          <a:p>
            <a:r>
              <a:rPr lang="en-US" dirty="0"/>
              <a:t>In this model, a single thread of control runs in an infinite loop, polling a single event queue to decide what to do next. Once this polling mechanism returns with, say, a signal that a network file is ready to be read, then the event loop dispatches control to the appropriate event handler. Until this event handler returns, nothing else can happen in the system. </a:t>
            </a:r>
          </a:p>
          <a:p>
            <a:r>
              <a:rPr lang="en-US" dirty="0"/>
              <a:t>This wastes CPU time. It can also result in one part of a program dominating the system and preventing any other events from being processed. </a:t>
            </a:r>
          </a:p>
          <a:p>
            <a:r>
              <a:rPr lang="en-US" dirty="0"/>
              <a:t>In general, in a singled-threaded environment, when a thread blocks (that is, suspends execution) because it is waiting for some resource, the entire program stops running. </a:t>
            </a:r>
          </a:p>
          <a:p>
            <a:r>
              <a:rPr lang="en-US" dirty="0"/>
              <a:t>The benefit of Java’s multithreading is that the main loop/polling mechanism is eliminated. </a:t>
            </a:r>
          </a:p>
          <a:p>
            <a:r>
              <a:rPr lang="en-US" dirty="0"/>
              <a:t>One thread can pause without stopping other parts of your program.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22630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dirty="0"/>
              <a:t>Threads exist in several states. </a:t>
            </a:r>
          </a:p>
          <a:p>
            <a:r>
              <a:rPr lang="en-US" dirty="0"/>
              <a:t>A thread can be</a:t>
            </a:r>
            <a:r>
              <a:rPr lang="en-US" b="1" dirty="0"/>
              <a:t> running</a:t>
            </a:r>
            <a:r>
              <a:rPr lang="en-US" dirty="0"/>
              <a:t>. </a:t>
            </a:r>
          </a:p>
          <a:p>
            <a:r>
              <a:rPr lang="en-US" dirty="0"/>
              <a:t>It can be </a:t>
            </a:r>
            <a:r>
              <a:rPr lang="en-US" b="1" dirty="0"/>
              <a:t>ready</a:t>
            </a:r>
            <a:r>
              <a:rPr lang="en-US" dirty="0"/>
              <a:t> to run as soon as it gets CPU time. </a:t>
            </a:r>
          </a:p>
          <a:p>
            <a:r>
              <a:rPr lang="en-US" dirty="0"/>
              <a:t>A running thread can be </a:t>
            </a:r>
            <a:r>
              <a:rPr lang="en-US" b="1" dirty="0"/>
              <a:t>suspended</a:t>
            </a:r>
            <a:r>
              <a:rPr lang="en-US" dirty="0"/>
              <a:t>, which temporarily suspends its activity. </a:t>
            </a:r>
          </a:p>
          <a:p>
            <a:r>
              <a:rPr lang="en-US" dirty="0"/>
              <a:t>A suspended thread can then be </a:t>
            </a:r>
            <a:r>
              <a:rPr lang="en-US" b="1" dirty="0"/>
              <a:t>resumed</a:t>
            </a:r>
            <a:r>
              <a:rPr lang="en-US" dirty="0"/>
              <a:t>, allowing it to pick up where it left off. </a:t>
            </a:r>
          </a:p>
          <a:p>
            <a:r>
              <a:rPr lang="en-US" dirty="0"/>
              <a:t>A thread can be </a:t>
            </a:r>
            <a:r>
              <a:rPr lang="en-US" b="1" dirty="0"/>
              <a:t>blocked</a:t>
            </a:r>
            <a:r>
              <a:rPr lang="en-US" dirty="0"/>
              <a:t> when waiting for a resource. </a:t>
            </a:r>
          </a:p>
          <a:p>
            <a:r>
              <a:rPr lang="en-US" dirty="0"/>
              <a:t>At any time, a thread can be </a:t>
            </a:r>
            <a:r>
              <a:rPr lang="en-US" b="1" dirty="0"/>
              <a:t>terminated</a:t>
            </a:r>
            <a:r>
              <a:rPr lang="en-US" dirty="0"/>
              <a:t>, which halts its execution immediately. </a:t>
            </a:r>
          </a:p>
          <a:p>
            <a:r>
              <a:rPr lang="en-US" dirty="0"/>
              <a:t>Once terminated, a thread cannot be resumed.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3469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>
            <a:normAutofit/>
          </a:bodyPr>
          <a:lstStyle/>
          <a:p>
            <a:r>
              <a:rPr lang="en-US" dirty="0"/>
              <a:t>It calls the length( ) method on the string “</a:t>
            </a:r>
            <a:r>
              <a:rPr lang="en-US" dirty="0" err="1"/>
              <a:t>abc</a:t>
            </a:r>
            <a:r>
              <a:rPr lang="en-US" dirty="0"/>
              <a:t>”. 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System.out.println</a:t>
            </a:r>
            <a:r>
              <a:rPr lang="en-US" dirty="0"/>
              <a:t>("</a:t>
            </a:r>
            <a:r>
              <a:rPr lang="en-US" dirty="0" err="1"/>
              <a:t>abc</a:t>
            </a:r>
            <a:r>
              <a:rPr lang="en-US" dirty="0"/>
              <a:t>".length());</a:t>
            </a:r>
            <a:endParaRPr lang="en-IN" dirty="0"/>
          </a:p>
          <a:p>
            <a:r>
              <a:rPr lang="en-US" dirty="0"/>
              <a:t>As expected, it prints “3”.</a:t>
            </a:r>
          </a:p>
          <a:p>
            <a:pPr marL="0" indent="0">
              <a:buNone/>
            </a:pPr>
            <a:r>
              <a:rPr lang="en-IN" b="1" u="sng" dirty="0"/>
              <a:t>String Concatenation</a:t>
            </a:r>
          </a:p>
          <a:p>
            <a:r>
              <a:rPr lang="en-US" dirty="0"/>
              <a:t>In general, Java does not allow operators to be applied to String objects. </a:t>
            </a:r>
          </a:p>
          <a:p>
            <a:r>
              <a:rPr lang="en-US" dirty="0"/>
              <a:t>The one exception to this rule is the + operator, which concatenates two strings, producing a String object as the result. </a:t>
            </a:r>
          </a:p>
          <a:p>
            <a:r>
              <a:rPr lang="en-US" dirty="0"/>
              <a:t>For example, the following fragment concatenates three strings: </a:t>
            </a:r>
          </a:p>
          <a:p>
            <a:pPr marL="0" indent="0">
              <a:buNone/>
            </a:pPr>
            <a:r>
              <a:rPr lang="en-US" dirty="0"/>
              <a:t>						String age = "9"; </a:t>
            </a:r>
          </a:p>
          <a:p>
            <a:pPr marL="0" indent="0">
              <a:buNone/>
            </a:pPr>
            <a:r>
              <a:rPr lang="en-US" dirty="0"/>
              <a:t>						String s = "He is " + age + " years old."; 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dirty="0" err="1"/>
              <a:t>System.out.println</a:t>
            </a:r>
            <a:r>
              <a:rPr lang="en-US" dirty="0"/>
              <a:t>(s);</a:t>
            </a:r>
          </a:p>
          <a:p>
            <a:r>
              <a:rPr lang="en-US" dirty="0"/>
              <a:t>This displays the string “He is 9 years old.”</a:t>
            </a:r>
          </a:p>
          <a:p>
            <a:pPr marL="0" indent="0">
              <a:buNone/>
            </a:pPr>
            <a:r>
              <a:rPr lang="en-US" b="1" u="sng" dirty="0"/>
              <a:t>String Concatenation with Other Data Types </a:t>
            </a:r>
          </a:p>
          <a:p>
            <a:r>
              <a:rPr lang="en-US" dirty="0"/>
              <a:t>You can concatenate strings with other types of data. </a:t>
            </a:r>
          </a:p>
          <a:p>
            <a:r>
              <a:rPr lang="en-US" dirty="0"/>
              <a:t>For example, consider this slightly different version of the earlier example: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84947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AC840-FCEB-4821-85D5-97957E78C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32" y="429887"/>
            <a:ext cx="9955200" cy="59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7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fontAlgn="base"/>
            <a:r>
              <a:rPr lang="en-US" dirty="0"/>
              <a:t>New Thread: </a:t>
            </a:r>
            <a:endParaRPr lang="en-US" sz="1400" dirty="0"/>
          </a:p>
          <a:p>
            <a:pPr lvl="1" fontAlgn="base"/>
            <a:r>
              <a:rPr lang="en-US" dirty="0"/>
              <a:t>When a new thread is created, it is in the new state. </a:t>
            </a:r>
            <a:endParaRPr lang="en-US" sz="1100" dirty="0"/>
          </a:p>
          <a:p>
            <a:pPr lvl="1" fontAlgn="base"/>
            <a:r>
              <a:rPr lang="en-US" dirty="0"/>
              <a:t>The thread has not yet started to run when thread is in this state. </a:t>
            </a:r>
            <a:endParaRPr lang="en-US" sz="1100" dirty="0"/>
          </a:p>
          <a:p>
            <a:pPr lvl="1" fontAlgn="base"/>
            <a:r>
              <a:rPr lang="en-US" dirty="0"/>
              <a:t>When a thread lies in the new state, it’s code is yet to be run and hasn’t started to execute.</a:t>
            </a:r>
            <a:endParaRPr lang="en-US" sz="1100" dirty="0"/>
          </a:p>
          <a:p>
            <a:pPr fontAlgn="base"/>
            <a:r>
              <a:rPr lang="en-US" dirty="0"/>
              <a:t>Runnable State</a:t>
            </a:r>
            <a:endParaRPr lang="en-US" sz="1400" dirty="0"/>
          </a:p>
          <a:p>
            <a:pPr lvl="1" fontAlgn="base"/>
            <a:r>
              <a:rPr lang="en-US" dirty="0"/>
              <a:t> A thread that is ready to run is moved to runnable state. </a:t>
            </a:r>
            <a:endParaRPr lang="en-US" sz="1100" dirty="0"/>
          </a:p>
          <a:p>
            <a:pPr lvl="1" fontAlgn="base"/>
            <a:r>
              <a:rPr lang="en-US" dirty="0"/>
              <a:t>In this state, a thread might actually be running or it might be ready run at any instant of time. </a:t>
            </a:r>
            <a:endParaRPr lang="en-US" sz="1100" dirty="0"/>
          </a:p>
          <a:p>
            <a:pPr lvl="1" fontAlgn="base"/>
            <a:r>
              <a:rPr lang="en-US" dirty="0"/>
              <a:t>It is the responsibility of the thread scheduler to give the thread, time to run.</a:t>
            </a:r>
            <a:endParaRPr lang="en-US" sz="1100" dirty="0"/>
          </a:p>
          <a:p>
            <a:pPr fontAlgn="base"/>
            <a:r>
              <a:rPr lang="en-US" dirty="0"/>
              <a:t>Blocked/Waiting state</a:t>
            </a:r>
            <a:endParaRPr lang="en-US" sz="1400" dirty="0"/>
          </a:p>
          <a:p>
            <a:pPr lvl="1" fontAlgn="base"/>
            <a:r>
              <a:rPr lang="en-US" dirty="0"/>
              <a:t>When a thread is temporarily inactive, then it’s in one of the following states:</a:t>
            </a:r>
            <a:endParaRPr lang="en-US" sz="1100" dirty="0"/>
          </a:p>
          <a:p>
            <a:pPr lvl="2" fontAlgn="base"/>
            <a:r>
              <a:rPr lang="en-US" dirty="0"/>
              <a:t>Blocked</a:t>
            </a:r>
            <a:endParaRPr lang="en-US" sz="1100" dirty="0"/>
          </a:p>
          <a:p>
            <a:pPr lvl="2" fontAlgn="base"/>
            <a:r>
              <a:rPr lang="en-US" dirty="0"/>
              <a:t>Waiting</a:t>
            </a:r>
            <a:endParaRPr lang="en-US" sz="1100" dirty="0"/>
          </a:p>
          <a:p>
            <a:pPr lvl="1" fontAlgn="base"/>
            <a:r>
              <a:rPr lang="en-US" dirty="0"/>
              <a:t>For example, when a thread is waiting for I/O to complete, it lies in the blocked state. </a:t>
            </a:r>
            <a:endParaRPr lang="en-US" sz="1100" dirty="0"/>
          </a:p>
          <a:p>
            <a:pPr lvl="1" fontAlgn="base"/>
            <a:r>
              <a:rPr lang="en-US" dirty="0"/>
              <a:t>It’s the responsibility of the thread scheduler to reactivate and schedule a blocked/waiting thread. </a:t>
            </a:r>
            <a:endParaRPr lang="en-US" sz="1100" dirty="0"/>
          </a:p>
          <a:p>
            <a:pPr lvl="1" fontAlgn="base"/>
            <a:r>
              <a:rPr lang="en-US" dirty="0"/>
              <a:t>A thread in this state cannot continue its execution any further until it is moved to runnable state. </a:t>
            </a:r>
            <a:endParaRPr lang="en-US" sz="1100" dirty="0"/>
          </a:p>
          <a:p>
            <a:pPr lvl="1" fontAlgn="base"/>
            <a:r>
              <a:rPr lang="en-US" dirty="0"/>
              <a:t>Any thread in these states does not consume any CPU cycle.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16834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fontAlgn="base"/>
            <a:r>
              <a:rPr lang="en-US" dirty="0"/>
              <a:t>Blocked/Waiting state</a:t>
            </a:r>
            <a:endParaRPr lang="en-US" sz="1400" dirty="0"/>
          </a:p>
          <a:p>
            <a:pPr lvl="1" fontAlgn="base"/>
            <a:r>
              <a:rPr lang="en-US" dirty="0"/>
              <a:t>A thread is in the blocked state when it tries to access a protected section of code that is currently locked by some other thread. </a:t>
            </a:r>
            <a:endParaRPr lang="en-US" sz="1100" dirty="0"/>
          </a:p>
          <a:p>
            <a:pPr lvl="1" fontAlgn="base"/>
            <a:r>
              <a:rPr lang="en-US" dirty="0"/>
              <a:t>When the protected section is unlocked, the schedule picks one of the thread which is blocked for that section and moves it to the runnable state. </a:t>
            </a:r>
            <a:endParaRPr lang="en-US" sz="1100" dirty="0"/>
          </a:p>
          <a:p>
            <a:pPr lvl="1" fontAlgn="base"/>
            <a:r>
              <a:rPr lang="en-US" dirty="0"/>
              <a:t>If a currently running thread is moved to blocked/waiting state, another thread in the runnable state is scheduled by the thread scheduler to run. </a:t>
            </a:r>
            <a:endParaRPr lang="en-US" sz="1100" dirty="0"/>
          </a:p>
          <a:p>
            <a:pPr lvl="1" fontAlgn="base"/>
            <a:r>
              <a:rPr lang="en-US" dirty="0"/>
              <a:t>It is the responsibility of thread scheduler to determine which thread to run.</a:t>
            </a:r>
            <a:endParaRPr lang="en-US" sz="1100" dirty="0"/>
          </a:p>
          <a:p>
            <a:pPr fontAlgn="base"/>
            <a:r>
              <a:rPr lang="en-US" dirty="0"/>
              <a:t>Timed Waiting</a:t>
            </a:r>
            <a:endParaRPr lang="en-US" sz="1400" dirty="0"/>
          </a:p>
          <a:p>
            <a:pPr lvl="1" fontAlgn="base"/>
            <a:r>
              <a:rPr lang="en-US" dirty="0"/>
              <a:t>A thread lies in timed waiting state when it calls a method with a time out parameter. </a:t>
            </a:r>
            <a:endParaRPr lang="en-US" sz="1100" dirty="0"/>
          </a:p>
          <a:p>
            <a:pPr lvl="1" fontAlgn="base"/>
            <a:r>
              <a:rPr lang="en-US" dirty="0"/>
              <a:t>A thread lies in this state until the timeout is completed or until a notification is received. </a:t>
            </a:r>
            <a:endParaRPr lang="en-US" sz="1100" dirty="0"/>
          </a:p>
          <a:p>
            <a:pPr lvl="1" fontAlgn="base"/>
            <a:r>
              <a:rPr lang="en-US" dirty="0"/>
              <a:t>For example, when a thread calls sleep or a conditional wait, it is moved to a timed waiting state.</a:t>
            </a:r>
            <a:endParaRPr lang="en-US" sz="1100" dirty="0"/>
          </a:p>
          <a:p>
            <a:pPr fontAlgn="base"/>
            <a:r>
              <a:rPr lang="en-US" dirty="0"/>
              <a:t>Terminated State</a:t>
            </a:r>
            <a:endParaRPr lang="en-US" sz="1400" dirty="0"/>
          </a:p>
          <a:p>
            <a:pPr lvl="1" fontAlgn="base"/>
            <a:r>
              <a:rPr lang="en-US" dirty="0"/>
              <a:t>A thread terminates because of either of the following reasons</a:t>
            </a:r>
            <a:endParaRPr lang="en-US" sz="1100" dirty="0"/>
          </a:p>
          <a:p>
            <a:pPr lvl="2" fontAlgn="base"/>
            <a:r>
              <a:rPr lang="en-US" dirty="0"/>
              <a:t>Because it exists normally. This happens when the code of thread has entirely executed by the program.</a:t>
            </a:r>
            <a:endParaRPr lang="en-US" sz="1100" dirty="0"/>
          </a:p>
          <a:p>
            <a:pPr lvl="2" fontAlgn="base"/>
            <a:r>
              <a:rPr lang="en-US" dirty="0"/>
              <a:t>Because there occurred some unusual erroneous event, like segmentation fault or an unhandled exception.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11710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4CD1-84A5-4E3C-AE86-DC347034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9" y="156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The Main Thread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C73F-4970-497B-B85E-F3E6D796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184" y="1021492"/>
            <a:ext cx="10066638" cy="5680269"/>
          </a:xfrm>
        </p:spPr>
        <p:txBody>
          <a:bodyPr/>
          <a:lstStyle/>
          <a:p>
            <a:r>
              <a:rPr lang="en-US" dirty="0"/>
              <a:t>When a Java program starts up, one thread begins running immediately. </a:t>
            </a:r>
          </a:p>
          <a:p>
            <a:r>
              <a:rPr lang="en-US" dirty="0"/>
              <a:t>This is usually called the main thread of your program, because it is the one that is executed when your program begins. </a:t>
            </a:r>
          </a:p>
          <a:p>
            <a:r>
              <a:rPr lang="en-US" dirty="0"/>
              <a:t>The main thread is important for two reasons: </a:t>
            </a:r>
          </a:p>
          <a:p>
            <a:pPr marL="0" indent="0">
              <a:buNone/>
            </a:pPr>
            <a:r>
              <a:rPr lang="en-US" dirty="0"/>
              <a:t>	• It is the thread from which other “child” threads will be spawned. </a:t>
            </a:r>
          </a:p>
          <a:p>
            <a:pPr marL="0" indent="0">
              <a:buNone/>
            </a:pPr>
            <a:r>
              <a:rPr lang="en-US" dirty="0"/>
              <a:t>	• Often, it must be the last thread to finish execution because it performs various 	shutdown actions. </a:t>
            </a:r>
          </a:p>
          <a:p>
            <a:r>
              <a:rPr lang="en-US" dirty="0"/>
              <a:t>Although the main thread is created automatically when your program is started, it can be controlled through a Thread object. </a:t>
            </a:r>
          </a:p>
          <a:p>
            <a:r>
              <a:rPr lang="en-US" dirty="0"/>
              <a:t>To do so, you must obtain a reference to it by calling the method </a:t>
            </a:r>
            <a:r>
              <a:rPr lang="en-US" dirty="0" err="1"/>
              <a:t>currentThread</a:t>
            </a:r>
            <a:r>
              <a:rPr lang="en-US" dirty="0"/>
              <a:t>( ), which is a public static member of Thread. </a:t>
            </a:r>
          </a:p>
          <a:p>
            <a:r>
              <a:rPr lang="en-US" dirty="0"/>
              <a:t>Its general form is shown here: </a:t>
            </a:r>
          </a:p>
          <a:p>
            <a:pPr marL="0" indent="0">
              <a:buNone/>
            </a:pPr>
            <a:r>
              <a:rPr lang="en-US" dirty="0"/>
              <a:t>					static Thread </a:t>
            </a:r>
            <a:r>
              <a:rPr lang="en-US" dirty="0" err="1"/>
              <a:t>currentThread</a:t>
            </a:r>
            <a:r>
              <a:rPr lang="en-US" dirty="0"/>
              <a:t>( ) </a:t>
            </a:r>
          </a:p>
          <a:p>
            <a:r>
              <a:rPr lang="en-US" dirty="0"/>
              <a:t>This method returns a reference to the thread in which it is called.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11454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03421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4FCA2E-E617-4417-B1E4-9D4D9D96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2"/>
            <a:ext cx="8684845" cy="5638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2668C9-940A-4415-9F27-C6439E7B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905375"/>
            <a:ext cx="63150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76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7" y="117390"/>
            <a:ext cx="9910119" cy="6579972"/>
          </a:xfrm>
        </p:spPr>
        <p:txBody>
          <a:bodyPr>
            <a:normAutofit/>
          </a:bodyPr>
          <a:lstStyle/>
          <a:p>
            <a:r>
              <a:rPr lang="en-US" dirty="0"/>
              <a:t>In this program, a reference to the current thread (the main thread, in this case) is obtained by calling </a:t>
            </a:r>
            <a:r>
              <a:rPr lang="en-US" dirty="0" err="1"/>
              <a:t>currentThread</a:t>
            </a:r>
            <a:r>
              <a:rPr lang="en-US" dirty="0"/>
              <a:t>( ), and this reference is stored in the local variable t. </a:t>
            </a:r>
          </a:p>
          <a:p>
            <a:r>
              <a:rPr lang="en-US" dirty="0"/>
              <a:t>Next, the program displays information about the thread.</a:t>
            </a:r>
          </a:p>
          <a:p>
            <a:r>
              <a:rPr lang="en-US" dirty="0"/>
              <a:t>This displays, in order: the name of the thread, its priority, and the name of its group. </a:t>
            </a:r>
          </a:p>
          <a:p>
            <a:r>
              <a:rPr lang="en-US" dirty="0"/>
              <a:t>By default, the name of the main thread is main. </a:t>
            </a:r>
          </a:p>
          <a:p>
            <a:r>
              <a:rPr lang="en-US" dirty="0"/>
              <a:t>Its priority is 5, which is the default value, and main is also the name of the group of threads to which this thread belongs. 	 	</a:t>
            </a:r>
          </a:p>
          <a:p>
            <a:r>
              <a:rPr lang="en-US" dirty="0"/>
              <a:t>The program then calls </a:t>
            </a:r>
            <a:r>
              <a:rPr lang="en-US" dirty="0" err="1"/>
              <a:t>setName</a:t>
            </a:r>
            <a:r>
              <a:rPr lang="en-US" dirty="0"/>
              <a:t>( ) to change the internal name of the thread. </a:t>
            </a:r>
          </a:p>
          <a:p>
            <a:r>
              <a:rPr lang="en-US" dirty="0"/>
              <a:t>Information about the thread is then redisplayed. </a:t>
            </a:r>
          </a:p>
          <a:p>
            <a:r>
              <a:rPr lang="en-US" dirty="0"/>
              <a:t>This time, the new name of the thread is displayed</a:t>
            </a:r>
          </a:p>
          <a:p>
            <a:r>
              <a:rPr lang="en-US" dirty="0"/>
              <a:t>Next, a loop counts down from five, pausing one second between each line. </a:t>
            </a:r>
          </a:p>
          <a:p>
            <a:r>
              <a:rPr lang="en-US" dirty="0"/>
              <a:t>The pause is accomplished by the sleep( ) method. </a:t>
            </a:r>
          </a:p>
          <a:p>
            <a:r>
              <a:rPr lang="en-US" dirty="0"/>
              <a:t>The argument to sleep( ) specifies the delay period in milliseconds. </a:t>
            </a:r>
          </a:p>
          <a:p>
            <a:r>
              <a:rPr lang="en-US" dirty="0"/>
              <a:t>Notice the try/catch block around this loop. </a:t>
            </a:r>
          </a:p>
          <a:p>
            <a:r>
              <a:rPr lang="en-US" dirty="0"/>
              <a:t>The sleep( ) method in Thread might throw an </a:t>
            </a:r>
            <a:r>
              <a:rPr lang="en-US" dirty="0" err="1"/>
              <a:t>InterruptedException</a:t>
            </a:r>
            <a:r>
              <a:rPr lang="en-US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379233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dirty="0"/>
              <a:t>The sleep( ) method causes the thread from which it is called to suspend execution for the specified period of milliseconds. </a:t>
            </a:r>
          </a:p>
          <a:p>
            <a:r>
              <a:rPr lang="en-US" dirty="0"/>
              <a:t>Its general form is shown here: </a:t>
            </a:r>
          </a:p>
          <a:p>
            <a:pPr marL="0" indent="0">
              <a:buNone/>
            </a:pPr>
            <a:r>
              <a:rPr lang="en-US" dirty="0"/>
              <a:t>			static void sleep(long milliseconds) throws </a:t>
            </a:r>
            <a:r>
              <a:rPr lang="en-US" dirty="0" err="1"/>
              <a:t>InterruptedException</a:t>
            </a:r>
            <a:r>
              <a:rPr lang="en-US" dirty="0"/>
              <a:t> </a:t>
            </a:r>
          </a:p>
          <a:p>
            <a:r>
              <a:rPr lang="en-US" dirty="0"/>
              <a:t>The number of milliseconds to suspend is specified in milliseconds. This method may throw an </a:t>
            </a:r>
            <a:r>
              <a:rPr lang="en-US" dirty="0" err="1"/>
              <a:t>InterruptedException</a:t>
            </a:r>
            <a:r>
              <a:rPr lang="en-US" dirty="0"/>
              <a:t>. </a:t>
            </a:r>
          </a:p>
          <a:p>
            <a:r>
              <a:rPr lang="en-US" dirty="0"/>
              <a:t>You can set the name of a thread by using </a:t>
            </a:r>
            <a:r>
              <a:rPr lang="en-US" dirty="0" err="1"/>
              <a:t>setName</a:t>
            </a:r>
            <a:r>
              <a:rPr lang="en-US" dirty="0"/>
              <a:t>( ). </a:t>
            </a:r>
          </a:p>
          <a:p>
            <a:r>
              <a:rPr lang="en-US" dirty="0"/>
              <a:t>You can obtain the name of a thread by calling </a:t>
            </a:r>
            <a:r>
              <a:rPr lang="en-US" dirty="0" err="1"/>
              <a:t>getName</a:t>
            </a:r>
            <a:r>
              <a:rPr lang="en-US" dirty="0"/>
              <a:t>( ) </a:t>
            </a:r>
          </a:p>
          <a:p>
            <a:r>
              <a:rPr lang="en-US" dirty="0"/>
              <a:t>These methods are members of the Thread class and are declared like this: </a:t>
            </a:r>
          </a:p>
          <a:p>
            <a:pPr marL="0" indent="0">
              <a:buNone/>
            </a:pPr>
            <a:r>
              <a:rPr lang="en-US" dirty="0"/>
              <a:t>			final void </a:t>
            </a:r>
            <a:r>
              <a:rPr lang="en-US" dirty="0" err="1"/>
              <a:t>setName</a:t>
            </a:r>
            <a:r>
              <a:rPr lang="en-US" dirty="0"/>
              <a:t>(String </a:t>
            </a:r>
            <a:r>
              <a:rPr lang="en-US" dirty="0" err="1"/>
              <a:t>threadName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			final String </a:t>
            </a:r>
            <a:r>
              <a:rPr lang="en-US" dirty="0" err="1"/>
              <a:t>getName</a:t>
            </a:r>
            <a:r>
              <a:rPr lang="en-US" dirty="0"/>
              <a:t>( ) </a:t>
            </a:r>
          </a:p>
          <a:p>
            <a:r>
              <a:rPr lang="en-US" dirty="0"/>
              <a:t>Here, </a:t>
            </a:r>
            <a:r>
              <a:rPr lang="en-US" dirty="0" err="1"/>
              <a:t>threadName</a:t>
            </a:r>
            <a:r>
              <a:rPr lang="en-US" dirty="0"/>
              <a:t> specifies the name of the thread.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31958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2FB4-4D20-4F27-98D5-6CC98449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Creating Thread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9FF59-D2E6-4517-BCA5-9FA945560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708454"/>
            <a:ext cx="10066638" cy="5988907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There are two ways to create a thread in Java by:</a:t>
            </a:r>
            <a:endParaRPr lang="en-US" sz="1400" dirty="0"/>
          </a:p>
          <a:p>
            <a:pPr lvl="1" fontAlgn="base"/>
            <a:r>
              <a:rPr lang="en-US" dirty="0"/>
              <a:t>Extending Thread class.</a:t>
            </a:r>
            <a:endParaRPr lang="en-US" sz="1100" dirty="0"/>
          </a:p>
          <a:p>
            <a:pPr lvl="1" fontAlgn="base"/>
            <a:r>
              <a:rPr lang="en-US" dirty="0"/>
              <a:t>Implementing Runnable interface.</a:t>
            </a:r>
            <a:endParaRPr lang="en-US" sz="1100" dirty="0"/>
          </a:p>
          <a:p>
            <a:pPr marL="0" indent="0">
              <a:buNone/>
            </a:pPr>
            <a:r>
              <a:rPr lang="en-US" b="1" u="sng" dirty="0"/>
              <a:t>Implementing Runnable </a:t>
            </a:r>
          </a:p>
          <a:p>
            <a:r>
              <a:rPr lang="en-US" dirty="0"/>
              <a:t>The easiest way to create a thread is to create a class that implements the Runnable interface. </a:t>
            </a:r>
          </a:p>
          <a:p>
            <a:r>
              <a:rPr lang="en-US" dirty="0"/>
              <a:t>You can construct a thread on any object that implements Runnable. </a:t>
            </a:r>
          </a:p>
          <a:p>
            <a:r>
              <a:rPr lang="en-US" dirty="0"/>
              <a:t>To implement Runnable, a class need only implement a single method called run( ), which is declared like this: </a:t>
            </a:r>
          </a:p>
          <a:p>
            <a:pPr marL="0" indent="0">
              <a:buNone/>
            </a:pPr>
            <a:r>
              <a:rPr lang="en-US" dirty="0"/>
              <a:t>						public void run( ) </a:t>
            </a:r>
          </a:p>
          <a:p>
            <a:r>
              <a:rPr lang="en-US" dirty="0"/>
              <a:t>Inside run( ), you will define the code that constitutes the new thread. </a:t>
            </a:r>
          </a:p>
          <a:p>
            <a:r>
              <a:rPr lang="en-US" dirty="0"/>
              <a:t>It is important to understand that run( ) can call other methods, use other classes, and declare variables, just like the main thread can. </a:t>
            </a:r>
          </a:p>
          <a:p>
            <a:r>
              <a:rPr lang="en-US" dirty="0"/>
              <a:t>The only difference is that run( ) establishes the entry point for another, concurrent thread of execution within your program. </a:t>
            </a:r>
          </a:p>
          <a:p>
            <a:r>
              <a:rPr lang="en-US" dirty="0"/>
              <a:t>This thread will end when run( ) returns</a:t>
            </a:r>
          </a:p>
        </p:txBody>
      </p:sp>
    </p:spTree>
    <p:extLst>
      <p:ext uri="{BB962C8B-B14F-4D97-AF65-F5344CB8AC3E}">
        <p14:creationId xmlns:p14="http://schemas.microsoft.com/office/powerpoint/2010/main" val="22863565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dirty="0"/>
              <a:t>After the new thread is created, it will not start running until you call its start( ) method, which is declared within Thread. </a:t>
            </a:r>
          </a:p>
          <a:p>
            <a:r>
              <a:rPr lang="en-US" dirty="0"/>
              <a:t>In essence, start( ) executes a call to run( ). The start( ) method is shown here: </a:t>
            </a:r>
          </a:p>
          <a:p>
            <a:r>
              <a:rPr lang="en-US" dirty="0"/>
              <a:t>void start( )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953D5-DC7D-4E57-89B1-9BFF862A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1" y="2269921"/>
            <a:ext cx="9639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89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Extending Thread </a:t>
            </a:r>
          </a:p>
          <a:p>
            <a:r>
              <a:rPr lang="en-US" dirty="0"/>
              <a:t>The second way to create a thread is to create a new class that extends Thread, and then to create an instance of that class. </a:t>
            </a:r>
          </a:p>
          <a:p>
            <a:r>
              <a:rPr lang="en-US" dirty="0"/>
              <a:t>The extending class must override the run( ) method, which is the entry point for the new thread. </a:t>
            </a:r>
          </a:p>
          <a:p>
            <a:r>
              <a:rPr lang="en-US" dirty="0"/>
              <a:t>We can extend </a:t>
            </a:r>
            <a:r>
              <a:rPr lang="en-US" b="1" dirty="0" err="1"/>
              <a:t>java.lang.Thread</a:t>
            </a:r>
            <a:r>
              <a:rPr lang="en-US" b="1" dirty="0"/>
              <a:t> </a:t>
            </a:r>
            <a:r>
              <a:rPr lang="en-US" dirty="0"/>
              <a:t>class to create our own java thread class and override run() method. </a:t>
            </a:r>
          </a:p>
          <a:p>
            <a:r>
              <a:rPr lang="en-US" dirty="0"/>
              <a:t>It must also call start( ) to begin execution of the new thread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BDD5F-13DB-4DF9-9C8E-1BE97FF8E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36" y="3328086"/>
            <a:ext cx="7513606" cy="29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2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						int age = 9; </a:t>
            </a:r>
          </a:p>
          <a:p>
            <a:pPr marL="0" indent="0">
              <a:buNone/>
            </a:pPr>
            <a:r>
              <a:rPr lang="en-US" dirty="0"/>
              <a:t>						String s = "He is " + age + " years old."; 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dirty="0" err="1"/>
              <a:t>System.out.println</a:t>
            </a:r>
            <a:r>
              <a:rPr lang="en-US" dirty="0"/>
              <a:t>(s);</a:t>
            </a:r>
          </a:p>
          <a:p>
            <a:r>
              <a:rPr lang="en-US" dirty="0"/>
              <a:t>In this case, age is an int rather than another String, but the output produced is the same as before. </a:t>
            </a:r>
          </a:p>
          <a:p>
            <a:r>
              <a:rPr lang="en-US" dirty="0"/>
              <a:t>This is because the int value in age is automatically converted into its string representation within a String object</a:t>
            </a:r>
          </a:p>
          <a:p>
            <a:pPr marL="0" indent="0">
              <a:buNone/>
            </a:pPr>
            <a:r>
              <a:rPr lang="en-US" dirty="0"/>
              <a:t>						String s = "four: " + 2 + 2; </a:t>
            </a:r>
          </a:p>
          <a:p>
            <a:pPr marL="0" indent="0">
              <a:buNone/>
            </a:pPr>
            <a:r>
              <a:rPr lang="en-US" dirty="0"/>
              <a:t>						</a:t>
            </a:r>
            <a:r>
              <a:rPr lang="en-US" dirty="0" err="1"/>
              <a:t>System.out.println</a:t>
            </a:r>
            <a:r>
              <a:rPr lang="en-US" dirty="0"/>
              <a:t>(s); </a:t>
            </a:r>
          </a:p>
          <a:p>
            <a:r>
              <a:rPr lang="en-US" dirty="0"/>
              <a:t>This fragment displays four: 22 rather than the four: 4</a:t>
            </a:r>
          </a:p>
          <a:p>
            <a:pPr marL="0" indent="0">
              <a:buNone/>
            </a:pPr>
            <a:r>
              <a:rPr lang="en-US" dirty="0"/>
              <a:t>						String s = "four: " + (2 + 2); </a:t>
            </a:r>
          </a:p>
          <a:p>
            <a:r>
              <a:rPr lang="en-US" dirty="0"/>
              <a:t>Now s contains the string “four: 4”.</a:t>
            </a:r>
          </a:p>
          <a:p>
            <a:pPr marL="0" indent="0">
              <a:buNone/>
            </a:pPr>
            <a:r>
              <a:rPr lang="en-US" b="1" u="sng" dirty="0"/>
              <a:t>String Conversion and </a:t>
            </a:r>
            <a:r>
              <a:rPr lang="en-US" b="1" u="sng" dirty="0" err="1"/>
              <a:t>toString</a:t>
            </a:r>
            <a:r>
              <a:rPr lang="en-US" b="1" u="sng" dirty="0"/>
              <a:t>( ) </a:t>
            </a:r>
          </a:p>
          <a:p>
            <a:r>
              <a:rPr lang="en-US" dirty="0"/>
              <a:t>When Java converts data into its string representation during concatenation, it does so by calling one of the overloaded versions of the string conversion method </a:t>
            </a:r>
            <a:r>
              <a:rPr lang="en-US" dirty="0" err="1"/>
              <a:t>valueOf</a:t>
            </a:r>
            <a:r>
              <a:rPr lang="en-US" dirty="0"/>
              <a:t>( ) defined by String. </a:t>
            </a:r>
          </a:p>
          <a:p>
            <a:r>
              <a:rPr lang="en-US" dirty="0" err="1"/>
              <a:t>valueOf</a:t>
            </a:r>
            <a:r>
              <a:rPr lang="en-US" dirty="0"/>
              <a:t>( ) is overloaded for type Object. </a:t>
            </a:r>
          </a:p>
          <a:p>
            <a:r>
              <a:rPr lang="en-US" dirty="0"/>
              <a:t>For objects, </a:t>
            </a:r>
            <a:r>
              <a:rPr lang="en-US" dirty="0" err="1"/>
              <a:t>valueOf</a:t>
            </a:r>
            <a:r>
              <a:rPr lang="en-US" dirty="0"/>
              <a:t>( ) calls the </a:t>
            </a:r>
            <a:r>
              <a:rPr lang="en-US" dirty="0" err="1"/>
              <a:t>toString</a:t>
            </a:r>
            <a:r>
              <a:rPr lang="en-US" dirty="0"/>
              <a:t>( ) method on the object. </a:t>
            </a:r>
          </a:p>
          <a:p>
            <a:r>
              <a:rPr lang="en-US" dirty="0"/>
              <a:t>Here you can determine the string representation for objects of classes that you create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54302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b="1" dirty="0"/>
              <a:t>Important methods in Thread class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36A6C-2BBB-4F15-94CA-A09BD586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23" y="1252151"/>
            <a:ext cx="9917990" cy="36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054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“implements Runnable” vs “extends Thread” in Java</a:t>
            </a:r>
            <a:endParaRPr lang="en-US" u="sng" dirty="0"/>
          </a:p>
          <a:p>
            <a:pPr fontAlgn="base"/>
            <a:r>
              <a:rPr lang="en-US" dirty="0"/>
              <a:t>When you extend Thread class, after that you can’t extend any other class which you required. </a:t>
            </a:r>
          </a:p>
          <a:p>
            <a:pPr fontAlgn="base"/>
            <a:r>
              <a:rPr lang="en-US" dirty="0"/>
              <a:t>When you implement Runnable, you can save space for your class to extend any other class in the future or now.</a:t>
            </a:r>
          </a:p>
          <a:p>
            <a:pPr fontAlgn="base"/>
            <a:r>
              <a:rPr lang="en-US" dirty="0"/>
              <a:t>By extending Thread, </a:t>
            </a:r>
            <a:r>
              <a:rPr lang="en-US" b="1" dirty="0"/>
              <a:t>each of your threads has a unique object </a:t>
            </a:r>
            <a:r>
              <a:rPr lang="en-US" dirty="0"/>
              <a:t>associated with it, whereas implementing Runnable, </a:t>
            </a:r>
            <a:r>
              <a:rPr lang="en-US" b="1" dirty="0"/>
              <a:t>many threads can share the same object instance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33425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4C9D-D529-4756-9A6B-7F4ED3B6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Creating Multiple Threads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F82EE-B41F-40AC-B6F3-1E89086B0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46" y="840259"/>
            <a:ext cx="9943070" cy="582415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0E59D-D81A-4634-B26A-42C8E448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94" y="562919"/>
            <a:ext cx="6941748" cy="62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77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1A8CE3-F289-4E15-B1D6-1351E79D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33"/>
            <a:ext cx="6429375" cy="143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07A6DE-2380-4A5C-A2D2-7644C16B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9508"/>
            <a:ext cx="77628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40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6F1BF-DC21-4E46-BB31-7C6377D3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28" y="0"/>
            <a:ext cx="564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61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35E4-A97E-4A71-A93F-9A975954E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665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Synchronization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CDA0-C5BD-4C54-8BB7-83D7B789D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05" y="856735"/>
            <a:ext cx="10099590" cy="5857103"/>
          </a:xfrm>
        </p:spPr>
        <p:txBody>
          <a:bodyPr/>
          <a:lstStyle/>
          <a:p>
            <a:pPr fontAlgn="base"/>
            <a:r>
              <a:rPr lang="en-US" dirty="0"/>
              <a:t>When two or more threads need access to a shared resource, they need some way to ensure that the resource will be used by only one thread at a time.  </a:t>
            </a:r>
          </a:p>
          <a:p>
            <a:pPr fontAlgn="base"/>
            <a:r>
              <a:rPr lang="en-US" dirty="0"/>
              <a:t>The process by which this is achieved is called </a:t>
            </a:r>
            <a:r>
              <a:rPr lang="en-US" b="1" dirty="0"/>
              <a:t>synchronization</a:t>
            </a:r>
            <a:r>
              <a:rPr lang="en-US" dirty="0"/>
              <a:t>.</a:t>
            </a:r>
          </a:p>
          <a:p>
            <a:pPr marL="0" indent="0" fontAlgn="base">
              <a:buNone/>
            </a:pPr>
            <a:endParaRPr lang="en-IN" b="1" u="sng" dirty="0"/>
          </a:p>
          <a:p>
            <a:pPr fontAlgn="base"/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44BFE-ABD5-487F-84F5-8881E071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42" y="2253414"/>
            <a:ext cx="69342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346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IN" b="1" u="sng" dirty="0"/>
              <a:t>Java synchronized keyword</a:t>
            </a:r>
            <a:endParaRPr lang="en-US" u="sng" dirty="0"/>
          </a:p>
          <a:p>
            <a:pPr fontAlgn="base"/>
            <a:r>
              <a:rPr lang="en-US" dirty="0"/>
              <a:t>Java synchronized keyword marks a block or method a critical section. </a:t>
            </a:r>
            <a:endParaRPr lang="en-US" sz="1400" dirty="0"/>
          </a:p>
          <a:p>
            <a:pPr lvl="1" fontAlgn="base"/>
            <a:r>
              <a:rPr lang="en-US" dirty="0"/>
              <a:t>A critical section is where one and only one thread is executing at a time, and the thread holds the lock for the synchronized section.</a:t>
            </a:r>
            <a:endParaRPr lang="en-US" sz="1100" dirty="0"/>
          </a:p>
          <a:p>
            <a:pPr fontAlgn="base"/>
            <a:r>
              <a:rPr lang="en-US" b="1" dirty="0"/>
              <a:t>synchronized</a:t>
            </a:r>
            <a:r>
              <a:rPr lang="en-US" dirty="0"/>
              <a:t> keyword helps in writing concurrent parts of the applications, to protect shared resources within this block.</a:t>
            </a:r>
            <a:endParaRPr lang="en-US" sz="1400" b="1" dirty="0"/>
          </a:p>
          <a:p>
            <a:pPr fontAlgn="base"/>
            <a:r>
              <a:rPr lang="en-US" dirty="0"/>
              <a:t>The synchronized keyword can be use with –</a:t>
            </a:r>
            <a:endParaRPr lang="en-US" sz="1400" dirty="0"/>
          </a:p>
          <a:p>
            <a:pPr lvl="1" fontAlgn="base"/>
            <a:r>
              <a:rPr lang="en-US" dirty="0"/>
              <a:t>a code block</a:t>
            </a:r>
            <a:endParaRPr lang="en-US" sz="1100" dirty="0"/>
          </a:p>
          <a:p>
            <a:pPr lvl="1" fontAlgn="base"/>
            <a:r>
              <a:rPr lang="en-US" dirty="0"/>
              <a:t>a method</a:t>
            </a:r>
            <a:endParaRPr lang="en-US" sz="1100" dirty="0"/>
          </a:p>
          <a:p>
            <a:r>
              <a:rPr lang="en-IN" b="1" dirty="0"/>
              <a:t>Java synchronized method</a:t>
            </a:r>
            <a:endParaRPr lang="en-I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must restrict the access to only one thread at a time. To do this, you simply need to precede call( )’s definition with the keyword synchronized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666DC-99F1-43BF-83E2-D644038D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56" y="4114800"/>
            <a:ext cx="86201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986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8F32F09-A480-4C5C-8AF3-93766F8F1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957" y="85851"/>
            <a:ext cx="5772150" cy="672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4196D4-3DF5-4AE2-8A2C-CCFD89D41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" y="821657"/>
            <a:ext cx="5791200" cy="3341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90B02-179D-4FD9-A680-729D42229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" y="4225966"/>
            <a:ext cx="6048375" cy="2632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8F5EB7-EDFB-40EE-A950-99BD0E3DB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107" y="2966718"/>
            <a:ext cx="6297524" cy="3891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1C5A0-9E92-4AAD-9D39-1CB85F9CA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869" y="548716"/>
            <a:ext cx="29908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70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IN" b="1" dirty="0"/>
              <a:t>Java synchronized block</a:t>
            </a:r>
            <a:endParaRPr lang="en-IN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IN" b="1" dirty="0"/>
          </a:p>
          <a:p>
            <a:endParaRPr lang="en-US" b="1" dirty="0"/>
          </a:p>
          <a:p>
            <a:endParaRPr lang="en-US" b="1" dirty="0"/>
          </a:p>
          <a:p>
            <a:endParaRPr lang="en-IN" b="1" dirty="0"/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964895-0608-44C1-B575-E05F7F5B6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07" y="945671"/>
            <a:ext cx="71532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144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3CD8-4211-4AC2-B06A-C104B6FB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15113-4187-4897-8EF5-720D3E0B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6EA64-960E-42D6-9B96-225BCB94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2" y="26988"/>
            <a:ext cx="6229350" cy="3090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047918-D554-4248-8449-0E67718A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2" y="3117768"/>
            <a:ext cx="7058025" cy="3558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594F5-7BDE-439F-B69F-120754A29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452" y="1407569"/>
            <a:ext cx="6311238" cy="38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7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dirty="0"/>
              <a:t>Every class implements </a:t>
            </a:r>
            <a:r>
              <a:rPr lang="en-US" dirty="0" err="1"/>
              <a:t>toString</a:t>
            </a:r>
            <a:r>
              <a:rPr lang="en-US" dirty="0"/>
              <a:t>( ) because it is defined by Object. </a:t>
            </a:r>
          </a:p>
          <a:p>
            <a:r>
              <a:rPr lang="en-US" dirty="0"/>
              <a:t>For most important classes that you create, you will want to override </a:t>
            </a:r>
            <a:r>
              <a:rPr lang="en-US" dirty="0" err="1"/>
              <a:t>toString</a:t>
            </a:r>
            <a:r>
              <a:rPr lang="en-US" dirty="0"/>
              <a:t>( ) and provide your own string representations. </a:t>
            </a:r>
          </a:p>
          <a:p>
            <a:r>
              <a:rPr lang="en-US" dirty="0"/>
              <a:t>The </a:t>
            </a:r>
            <a:r>
              <a:rPr lang="en-US" dirty="0" err="1"/>
              <a:t>toString</a:t>
            </a:r>
            <a:r>
              <a:rPr lang="en-US" dirty="0"/>
              <a:t>( ) method has this general form: </a:t>
            </a:r>
          </a:p>
          <a:p>
            <a:pPr marL="0" indent="0">
              <a:buNone/>
            </a:pPr>
            <a:r>
              <a:rPr lang="en-US" dirty="0"/>
              <a:t>					String </a:t>
            </a:r>
            <a:r>
              <a:rPr lang="en-US" dirty="0" err="1"/>
              <a:t>toString</a:t>
            </a:r>
            <a:r>
              <a:rPr lang="en-US" dirty="0"/>
              <a:t>( ) </a:t>
            </a:r>
          </a:p>
          <a:p>
            <a:r>
              <a:rPr lang="en-US" dirty="0"/>
              <a:t>To implement </a:t>
            </a:r>
            <a:r>
              <a:rPr lang="en-US" dirty="0" err="1"/>
              <a:t>toString</a:t>
            </a:r>
            <a:r>
              <a:rPr lang="en-US" dirty="0"/>
              <a:t>( ), simply return a String object that contains the human-readable string that appropriately describes an object of your class. </a:t>
            </a:r>
          </a:p>
          <a:p>
            <a:r>
              <a:rPr lang="en-US" dirty="0"/>
              <a:t>By overriding </a:t>
            </a:r>
            <a:r>
              <a:rPr lang="en-US" dirty="0" err="1"/>
              <a:t>toString</a:t>
            </a:r>
            <a:r>
              <a:rPr lang="en-US" dirty="0"/>
              <a:t>( ) for classes that you create, you allow them to be fully integrated into Java’s programming environment. </a:t>
            </a:r>
          </a:p>
          <a:p>
            <a:r>
              <a:rPr lang="en-US" dirty="0"/>
              <a:t>For example, they can be used in print( ) and </a:t>
            </a:r>
            <a:r>
              <a:rPr lang="en-US" dirty="0" err="1"/>
              <a:t>println</a:t>
            </a:r>
            <a:r>
              <a:rPr lang="en-US" dirty="0"/>
              <a:t>( ) statements and in concatenation expressions.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6326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4B18-DED0-4AE5-888B-33C200E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23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Suspending</a:t>
            </a:r>
            <a:r>
              <a:rPr lang="en-IN" dirty="0"/>
              <a:t>, Resuming, and Stopping Threads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FD4B-2F44-41B9-AAF0-52AEF394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73" y="962526"/>
            <a:ext cx="9962147" cy="5739236"/>
          </a:xfrm>
        </p:spPr>
        <p:txBody>
          <a:bodyPr/>
          <a:lstStyle/>
          <a:p>
            <a:r>
              <a:rPr lang="en-US" dirty="0"/>
              <a:t>suspend( ) and resume( ) are the methods defined by Thread, to pause and restart the execution of a thread. </a:t>
            </a:r>
          </a:p>
          <a:p>
            <a:r>
              <a:rPr lang="en-US" dirty="0"/>
              <a:t>They have the form shown below: </a:t>
            </a:r>
          </a:p>
          <a:p>
            <a:pPr marL="0" indent="0">
              <a:buNone/>
            </a:pPr>
            <a:r>
              <a:rPr lang="en-US" dirty="0"/>
              <a:t>						final void suspend( ) </a:t>
            </a:r>
          </a:p>
          <a:p>
            <a:pPr marL="0" indent="0">
              <a:buNone/>
            </a:pPr>
            <a:r>
              <a:rPr lang="en-US" dirty="0"/>
              <a:t>						final void resume( ) </a:t>
            </a:r>
          </a:p>
          <a:p>
            <a:r>
              <a:rPr lang="en-US" dirty="0"/>
              <a:t>The Thread class also defines a method called stop( ) that stops a thread. </a:t>
            </a:r>
          </a:p>
          <a:p>
            <a:r>
              <a:rPr lang="en-US" dirty="0"/>
              <a:t>Its signature is shown here: </a:t>
            </a:r>
          </a:p>
          <a:p>
            <a:pPr marL="0" indent="0">
              <a:buNone/>
            </a:pPr>
            <a:r>
              <a:rPr lang="en-US" dirty="0"/>
              <a:t>						final void stop( ) </a:t>
            </a:r>
          </a:p>
          <a:p>
            <a:r>
              <a:rPr lang="en-US" dirty="0"/>
              <a:t>Once a thread has been stopped, it cannot be restarted using resume( ).</a:t>
            </a:r>
          </a:p>
          <a:p>
            <a:r>
              <a:rPr lang="en-US" dirty="0"/>
              <a:t>The following program demonstrates these methods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72539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9345-0F3B-4266-9A37-53A737FD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6" y="320842"/>
            <a:ext cx="9986210" cy="636871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A11EF-3ADA-4D4B-98F7-80029C0C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52387"/>
            <a:ext cx="76390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71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86A8-4CFB-478A-B120-DF2560812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57" y="280737"/>
            <a:ext cx="10002253" cy="636871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9A028-273F-4367-B881-C1D234F7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60" y="0"/>
            <a:ext cx="7145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074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9345-0F3B-4266-9A37-53A737FD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6" y="320842"/>
            <a:ext cx="9986210" cy="636871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768747-0C7D-4BD0-BD5D-7333976F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470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86A8-4CFB-478A-B120-DF2560812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57" y="280737"/>
            <a:ext cx="10002253" cy="636871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00A72-72B2-432A-AF15-AA4919F0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19" y="0"/>
            <a:ext cx="4494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8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0"/>
            <a:ext cx="10198444" cy="685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// Override </a:t>
            </a:r>
            <a:r>
              <a:rPr lang="en-IN" dirty="0" err="1"/>
              <a:t>toString</a:t>
            </a:r>
            <a:r>
              <a:rPr lang="en-IN" dirty="0"/>
              <a:t>() for Box class. </a:t>
            </a:r>
          </a:p>
          <a:p>
            <a:pPr marL="0" indent="0">
              <a:buNone/>
            </a:pPr>
            <a:r>
              <a:rPr lang="en-IN" dirty="0"/>
              <a:t>class Box { </a:t>
            </a:r>
          </a:p>
          <a:p>
            <a:pPr marL="0" indent="0">
              <a:buNone/>
            </a:pPr>
            <a:r>
              <a:rPr lang="en-IN" dirty="0"/>
              <a:t>double width; </a:t>
            </a:r>
          </a:p>
          <a:p>
            <a:pPr marL="0" indent="0">
              <a:buNone/>
            </a:pPr>
            <a:r>
              <a:rPr lang="en-IN" dirty="0"/>
              <a:t>double height; </a:t>
            </a:r>
          </a:p>
          <a:p>
            <a:pPr marL="0" indent="0">
              <a:buNone/>
            </a:pPr>
            <a:r>
              <a:rPr lang="en-IN" dirty="0"/>
              <a:t>double depth; </a:t>
            </a:r>
          </a:p>
          <a:p>
            <a:pPr marL="0" indent="0">
              <a:buNone/>
            </a:pPr>
            <a:r>
              <a:rPr lang="en-IN" dirty="0"/>
              <a:t>Box(double w, double h, double d) { </a:t>
            </a:r>
          </a:p>
          <a:p>
            <a:pPr marL="0" indent="0">
              <a:buNone/>
            </a:pPr>
            <a:r>
              <a:rPr lang="en-IN" dirty="0"/>
              <a:t>width = w; </a:t>
            </a:r>
          </a:p>
          <a:p>
            <a:pPr marL="0" indent="0">
              <a:buNone/>
            </a:pPr>
            <a:r>
              <a:rPr lang="en-IN" dirty="0"/>
              <a:t>height = h; </a:t>
            </a:r>
          </a:p>
          <a:p>
            <a:pPr marL="0" indent="0">
              <a:buNone/>
            </a:pPr>
            <a:r>
              <a:rPr lang="en-IN" dirty="0"/>
              <a:t>depth = d; } </a:t>
            </a:r>
          </a:p>
          <a:p>
            <a:pPr marL="0" indent="0">
              <a:buNone/>
            </a:pPr>
            <a:r>
              <a:rPr lang="en-IN" dirty="0"/>
              <a:t>public String </a:t>
            </a:r>
            <a:r>
              <a:rPr lang="en-IN" dirty="0" err="1"/>
              <a:t>toString</a:t>
            </a:r>
            <a:r>
              <a:rPr lang="en-IN" dirty="0"/>
              <a:t>() { </a:t>
            </a:r>
          </a:p>
          <a:p>
            <a:pPr marL="0" indent="0">
              <a:buNone/>
            </a:pPr>
            <a:r>
              <a:rPr lang="en-IN" dirty="0"/>
              <a:t>return "Dimensions are " + width + " by " + depth + " by " + height +; </a:t>
            </a:r>
          </a:p>
          <a:p>
            <a:pPr marL="0" indent="0">
              <a:buNone/>
            </a:pPr>
            <a:r>
              <a:rPr lang="en-IN" dirty="0"/>
              <a:t>} } </a:t>
            </a:r>
          </a:p>
          <a:p>
            <a:pPr marL="0" indent="0">
              <a:buNone/>
            </a:pPr>
            <a:r>
              <a:rPr lang="en-IN" dirty="0"/>
              <a:t>class </a:t>
            </a:r>
            <a:r>
              <a:rPr lang="en-IN" dirty="0" err="1"/>
              <a:t>toStringDemo</a:t>
            </a:r>
            <a:r>
              <a:rPr lang="en-IN" dirty="0"/>
              <a:t> { </a:t>
            </a:r>
          </a:p>
          <a:p>
            <a:pPr marL="0" indent="0">
              <a:buNone/>
            </a:pPr>
            <a:r>
              <a:rPr lang="en-IN" dirty="0"/>
              <a:t>public static void main(String </a:t>
            </a:r>
            <a:r>
              <a:rPr lang="en-IN" dirty="0" err="1"/>
              <a:t>args</a:t>
            </a:r>
            <a:r>
              <a:rPr lang="en-IN" dirty="0"/>
              <a:t>[]) { </a:t>
            </a:r>
          </a:p>
          <a:p>
            <a:pPr marL="0" indent="0">
              <a:buNone/>
            </a:pPr>
            <a:r>
              <a:rPr lang="en-IN" dirty="0"/>
              <a:t>Box b = new Box(10, 12, 14); </a:t>
            </a:r>
          </a:p>
          <a:p>
            <a:pPr marL="0" indent="0">
              <a:buNone/>
            </a:pPr>
            <a:r>
              <a:rPr lang="en-IN" dirty="0" err="1"/>
              <a:t>System.out.println</a:t>
            </a:r>
            <a:r>
              <a:rPr lang="en-IN" dirty="0"/>
              <a:t>(b); // convert Box to string </a:t>
            </a:r>
          </a:p>
          <a:p>
            <a:pPr marL="0" indent="0">
              <a:buNone/>
            </a:pPr>
            <a:r>
              <a:rPr lang="en-IN" dirty="0" err="1"/>
              <a:t>System.out.println</a:t>
            </a:r>
            <a:r>
              <a:rPr lang="en-IN" dirty="0"/>
              <a:t>(</a:t>
            </a:r>
            <a:r>
              <a:rPr lang="en-IN" dirty="0" err="1"/>
              <a:t>b.toString</a:t>
            </a:r>
            <a:r>
              <a:rPr lang="en-IN" dirty="0"/>
              <a:t>()); </a:t>
            </a:r>
          </a:p>
          <a:p>
            <a:pPr marL="0" indent="0">
              <a:buNone/>
            </a:pPr>
            <a:r>
              <a:rPr lang="en-IN" dirty="0"/>
              <a:t>} 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output of this program is shown here: </a:t>
            </a:r>
          </a:p>
          <a:p>
            <a:r>
              <a:rPr lang="en-US" dirty="0"/>
              <a:t>Dimensions are 10 by 14 by 12</a:t>
            </a:r>
          </a:p>
          <a:p>
            <a:r>
              <a:rPr lang="en-US" dirty="0"/>
              <a:t>Dimensions are 10 by 14 by 12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793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07D2-C7DF-43FA-B3D4-20DE211C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61" y="156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Character Extraction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FC03-21C3-406D-89C5-5EE1D3F88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61" y="906162"/>
            <a:ext cx="10097758" cy="57955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String class provides a number of ways in which characters can be extracted from a String object. </a:t>
            </a:r>
          </a:p>
          <a:p>
            <a:pPr marL="0" indent="0">
              <a:buNone/>
            </a:pPr>
            <a:r>
              <a:rPr lang="en-US" b="1" u="sng" dirty="0" err="1"/>
              <a:t>charAt</a:t>
            </a:r>
            <a:r>
              <a:rPr lang="en-US" b="1" u="sng" dirty="0"/>
              <a:t>( ) </a:t>
            </a:r>
          </a:p>
          <a:p>
            <a:r>
              <a:rPr lang="en-US" dirty="0"/>
              <a:t>To extract a single character from a String, you can refer directly to an individual character via the </a:t>
            </a:r>
            <a:r>
              <a:rPr lang="en-US" dirty="0" err="1"/>
              <a:t>charAt</a:t>
            </a:r>
            <a:r>
              <a:rPr lang="en-US" dirty="0"/>
              <a:t>( ) method. It has this general form: </a:t>
            </a:r>
          </a:p>
          <a:p>
            <a:pPr marL="0" indent="0">
              <a:buNone/>
            </a:pPr>
            <a:r>
              <a:rPr lang="en-US" dirty="0"/>
              <a:t>							char </a:t>
            </a:r>
            <a:r>
              <a:rPr lang="en-US" dirty="0" err="1"/>
              <a:t>charAt</a:t>
            </a:r>
            <a:r>
              <a:rPr lang="en-US" dirty="0"/>
              <a:t>(int where) </a:t>
            </a:r>
          </a:p>
          <a:p>
            <a:r>
              <a:rPr lang="en-US" dirty="0"/>
              <a:t>Here, where is the index of the character that you want to obtain. </a:t>
            </a:r>
          </a:p>
          <a:p>
            <a:r>
              <a:rPr lang="en-US" dirty="0"/>
              <a:t>The value of where must be nonnegative and specify a location within the string. </a:t>
            </a:r>
            <a:r>
              <a:rPr lang="en-US" dirty="0" err="1"/>
              <a:t>charAt</a:t>
            </a:r>
            <a:r>
              <a:rPr lang="en-US" dirty="0"/>
              <a:t>( ) returns the character at the specified location. For example, </a:t>
            </a:r>
          </a:p>
          <a:p>
            <a:pPr marL="0" indent="0">
              <a:buNone/>
            </a:pPr>
            <a:r>
              <a:rPr lang="en-US" dirty="0"/>
              <a:t>							char </a:t>
            </a:r>
            <a:r>
              <a:rPr lang="en-US" dirty="0" err="1"/>
              <a:t>ch</a:t>
            </a:r>
            <a:r>
              <a:rPr lang="en-US" dirty="0"/>
              <a:t>; </a:t>
            </a:r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dirty="0" err="1"/>
              <a:t>ch</a:t>
            </a:r>
            <a:r>
              <a:rPr lang="en-US" dirty="0"/>
              <a:t> = "</a:t>
            </a:r>
            <a:r>
              <a:rPr lang="en-US" dirty="0" err="1"/>
              <a:t>abc</a:t>
            </a:r>
            <a:r>
              <a:rPr lang="en-US" dirty="0"/>
              <a:t>".</a:t>
            </a:r>
            <a:r>
              <a:rPr lang="en-US" dirty="0" err="1"/>
              <a:t>charAt</a:t>
            </a:r>
            <a:r>
              <a:rPr lang="en-US" dirty="0"/>
              <a:t>(1); </a:t>
            </a:r>
          </a:p>
          <a:p>
            <a:r>
              <a:rPr lang="en-US" dirty="0"/>
              <a:t>assigns the value “b” to </a:t>
            </a:r>
            <a:r>
              <a:rPr lang="en-US" dirty="0" err="1"/>
              <a:t>ch.</a:t>
            </a:r>
            <a:endParaRPr lang="en-US" dirty="0"/>
          </a:p>
          <a:p>
            <a:pPr marL="0" indent="0">
              <a:buNone/>
            </a:pPr>
            <a:r>
              <a:rPr lang="en-US" b="1" u="sng" dirty="0" err="1"/>
              <a:t>getChars</a:t>
            </a:r>
            <a:r>
              <a:rPr lang="en-US" b="1" u="sng" dirty="0"/>
              <a:t>( ) </a:t>
            </a:r>
          </a:p>
          <a:p>
            <a:r>
              <a:rPr lang="en-US" dirty="0"/>
              <a:t>If you need to extract more than one character at a time, you can use the </a:t>
            </a:r>
            <a:r>
              <a:rPr lang="en-US" dirty="0" err="1"/>
              <a:t>getChars</a:t>
            </a:r>
            <a:r>
              <a:rPr lang="en-US" dirty="0"/>
              <a:t>( ) method. It has this general form: </a:t>
            </a:r>
          </a:p>
          <a:p>
            <a:r>
              <a:rPr lang="en-US" dirty="0"/>
              <a:t>void </a:t>
            </a:r>
            <a:r>
              <a:rPr lang="en-US" dirty="0" err="1"/>
              <a:t>getChars</a:t>
            </a:r>
            <a:r>
              <a:rPr lang="en-US" dirty="0"/>
              <a:t>(int </a:t>
            </a:r>
            <a:r>
              <a:rPr lang="en-US" dirty="0" err="1"/>
              <a:t>sourceStart</a:t>
            </a:r>
            <a:r>
              <a:rPr lang="en-US" dirty="0"/>
              <a:t>, int </a:t>
            </a:r>
            <a:r>
              <a:rPr lang="en-US" dirty="0" err="1"/>
              <a:t>sourceEnd</a:t>
            </a:r>
            <a:r>
              <a:rPr lang="en-US" dirty="0"/>
              <a:t>, char target[ ], int </a:t>
            </a:r>
            <a:r>
              <a:rPr lang="en-US" dirty="0" err="1"/>
              <a:t>targetStart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35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dirty="0"/>
              <a:t>Here, </a:t>
            </a:r>
            <a:r>
              <a:rPr lang="en-US" dirty="0" err="1"/>
              <a:t>sourceStart</a:t>
            </a:r>
            <a:r>
              <a:rPr lang="en-US" dirty="0"/>
              <a:t> specifies the index of the beginning of the substring, and </a:t>
            </a:r>
            <a:r>
              <a:rPr lang="en-US" dirty="0" err="1"/>
              <a:t>sourceEnd</a:t>
            </a:r>
            <a:r>
              <a:rPr lang="en-US" dirty="0"/>
              <a:t> specifies an index that is one past the end of the desired substring.</a:t>
            </a:r>
          </a:p>
          <a:p>
            <a:r>
              <a:rPr lang="en-US" dirty="0"/>
              <a:t>The array that will receive the characters – is specified by target. The index within target at which the substring will be copied is passed in </a:t>
            </a:r>
            <a:r>
              <a:rPr lang="en-US" dirty="0" err="1"/>
              <a:t>targetStart</a:t>
            </a:r>
            <a:endParaRPr lang="en-US" dirty="0"/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BA776-D0CA-4E0A-A847-65A7C027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26" y="1718876"/>
            <a:ext cx="8401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7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getBytes</a:t>
            </a:r>
            <a:r>
              <a:rPr lang="en-US" b="1" u="sng" dirty="0"/>
              <a:t>( ) </a:t>
            </a:r>
          </a:p>
          <a:p>
            <a:r>
              <a:rPr lang="en-US" dirty="0"/>
              <a:t>There is an alternative to </a:t>
            </a:r>
            <a:r>
              <a:rPr lang="en-US" dirty="0" err="1"/>
              <a:t>getChars</a:t>
            </a:r>
            <a:r>
              <a:rPr lang="en-US" dirty="0"/>
              <a:t>( ) that stores the characters in an array of bytes. </a:t>
            </a:r>
          </a:p>
          <a:p>
            <a:r>
              <a:rPr lang="en-US" dirty="0"/>
              <a:t>This method is called </a:t>
            </a:r>
            <a:r>
              <a:rPr lang="en-US" dirty="0" err="1"/>
              <a:t>getBytes</a:t>
            </a:r>
            <a:r>
              <a:rPr lang="en-US" dirty="0"/>
              <a:t>( ), and it uses the default character-to-byte conversions provided by the platform. </a:t>
            </a:r>
          </a:p>
          <a:p>
            <a:r>
              <a:rPr lang="en-US" dirty="0"/>
              <a:t>Here is its simplest form: </a:t>
            </a:r>
          </a:p>
          <a:p>
            <a:pPr marL="0" indent="0">
              <a:buNone/>
            </a:pPr>
            <a:r>
              <a:rPr lang="en-US" dirty="0"/>
              <a:t>				byte[ ] </a:t>
            </a:r>
            <a:r>
              <a:rPr lang="en-US" dirty="0" err="1"/>
              <a:t>getBytes</a:t>
            </a:r>
            <a:r>
              <a:rPr lang="en-US" dirty="0"/>
              <a:t>( 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 err="1"/>
              <a:t>toCharArray</a:t>
            </a:r>
            <a:r>
              <a:rPr lang="en-US" b="1" u="sng" dirty="0"/>
              <a:t>( ) </a:t>
            </a:r>
          </a:p>
          <a:p>
            <a:r>
              <a:rPr lang="en-US" dirty="0"/>
              <a:t>If you want to convert all the characters in a String object into a character array, the easiest way is to call </a:t>
            </a:r>
            <a:r>
              <a:rPr lang="en-US" dirty="0" err="1"/>
              <a:t>toCharArray</a:t>
            </a:r>
            <a:r>
              <a:rPr lang="en-US" dirty="0"/>
              <a:t>( ). </a:t>
            </a:r>
          </a:p>
          <a:p>
            <a:r>
              <a:rPr lang="en-US" dirty="0"/>
              <a:t>It returns an array of characters for the entire string. </a:t>
            </a:r>
          </a:p>
          <a:p>
            <a:r>
              <a:rPr lang="en-US" dirty="0"/>
              <a:t>It has this general form: </a:t>
            </a:r>
          </a:p>
          <a:p>
            <a:pPr marL="0" indent="0">
              <a:buNone/>
            </a:pPr>
            <a:r>
              <a:rPr lang="en-US" dirty="0"/>
              <a:t>				char[ ] </a:t>
            </a:r>
            <a:r>
              <a:rPr lang="en-US" dirty="0" err="1"/>
              <a:t>toCharArray</a:t>
            </a:r>
            <a:r>
              <a:rPr lang="en-US" dirty="0"/>
              <a:t>(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148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C1C5-5A40-4E30-BC75-678AC255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36" y="156238"/>
            <a:ext cx="8596668" cy="824065"/>
          </a:xfrm>
        </p:spPr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E1EE1-9403-4FF0-B48B-26FA928F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36" y="914400"/>
            <a:ext cx="10509650" cy="5943600"/>
          </a:xfrm>
        </p:spPr>
        <p:txBody>
          <a:bodyPr>
            <a:normAutofit/>
          </a:bodyPr>
          <a:lstStyle/>
          <a:p>
            <a:r>
              <a:rPr lang="en-US" dirty="0"/>
              <a:t>Java Library </a:t>
            </a:r>
          </a:p>
          <a:p>
            <a:pPr lvl="1"/>
            <a:r>
              <a:rPr lang="en-US" dirty="0"/>
              <a:t>String Handling </a:t>
            </a:r>
          </a:p>
          <a:p>
            <a:pPr lvl="1"/>
            <a:r>
              <a:rPr lang="en-US" dirty="0"/>
              <a:t>String Constructors</a:t>
            </a:r>
          </a:p>
          <a:p>
            <a:pPr lvl="1"/>
            <a:r>
              <a:rPr lang="en-US" dirty="0"/>
              <a:t>String Length</a:t>
            </a:r>
          </a:p>
          <a:p>
            <a:pPr lvl="1"/>
            <a:r>
              <a:rPr lang="en-US" dirty="0"/>
              <a:t>Special String Operations </a:t>
            </a:r>
          </a:p>
          <a:p>
            <a:pPr lvl="1"/>
            <a:r>
              <a:rPr lang="en-US" dirty="0"/>
              <a:t>Character Extraction</a:t>
            </a:r>
          </a:p>
          <a:p>
            <a:pPr lvl="1"/>
            <a:r>
              <a:rPr lang="en-US" dirty="0"/>
              <a:t>String Comparison</a:t>
            </a:r>
          </a:p>
          <a:p>
            <a:pPr lvl="1"/>
            <a:r>
              <a:rPr lang="en-US" dirty="0"/>
              <a:t>Searching Strings</a:t>
            </a:r>
          </a:p>
          <a:p>
            <a:pPr lvl="1"/>
            <a:r>
              <a:rPr lang="en-US" dirty="0"/>
              <a:t>Modifying Strings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valueOf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Comparison of </a:t>
            </a:r>
            <a:r>
              <a:rPr lang="en-US" dirty="0" err="1"/>
              <a:t>StringBuffer</a:t>
            </a:r>
            <a:r>
              <a:rPr lang="en-US" dirty="0"/>
              <a:t> and String.</a:t>
            </a:r>
          </a:p>
          <a:p>
            <a:r>
              <a:rPr lang="en-US" dirty="0"/>
              <a:t>Collections framework </a:t>
            </a:r>
          </a:p>
          <a:p>
            <a:pPr lvl="1"/>
            <a:r>
              <a:rPr lang="en-US" dirty="0"/>
              <a:t>Collections overview</a:t>
            </a:r>
          </a:p>
          <a:p>
            <a:pPr lvl="1"/>
            <a:r>
              <a:rPr lang="en-US" dirty="0"/>
              <a:t>Collection Interface</a:t>
            </a:r>
          </a:p>
          <a:p>
            <a:pPr lvl="1"/>
            <a:r>
              <a:rPr lang="en-US" dirty="0"/>
              <a:t>List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7CDE-DDCC-4621-9CA0-4E43974B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String Comparison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9E7A8-E3D1-49AA-A8CB-737189FCA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43" y="774357"/>
            <a:ext cx="10420865" cy="5923005"/>
          </a:xfrm>
        </p:spPr>
        <p:txBody>
          <a:bodyPr/>
          <a:lstStyle/>
          <a:p>
            <a:r>
              <a:rPr lang="en-US" dirty="0"/>
              <a:t>The String class includes several methods that compare strings or substrings within strings.</a:t>
            </a:r>
          </a:p>
          <a:p>
            <a:pPr marL="0" indent="0">
              <a:buNone/>
            </a:pPr>
            <a:r>
              <a:rPr lang="en-US" b="1" u="sng" dirty="0"/>
              <a:t>equals( ) and </a:t>
            </a:r>
            <a:r>
              <a:rPr lang="en-US" b="1" u="sng" dirty="0" err="1"/>
              <a:t>equalsIgnoreCase</a:t>
            </a:r>
            <a:r>
              <a:rPr lang="en-US" b="1" u="sng" dirty="0"/>
              <a:t>( ) </a:t>
            </a:r>
          </a:p>
          <a:p>
            <a:r>
              <a:rPr lang="en-US" dirty="0"/>
              <a:t>To compare two strings for equality, use equals( ). </a:t>
            </a:r>
          </a:p>
          <a:p>
            <a:r>
              <a:rPr lang="en-US" dirty="0"/>
              <a:t>It has this general form: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boolean</a:t>
            </a:r>
            <a:r>
              <a:rPr lang="en-US" dirty="0"/>
              <a:t> equals(Object str) </a:t>
            </a:r>
          </a:p>
          <a:p>
            <a:r>
              <a:rPr lang="en-US" dirty="0"/>
              <a:t>Here, str is the String object being compared with the invoking String object. </a:t>
            </a:r>
          </a:p>
          <a:p>
            <a:r>
              <a:rPr lang="en-US" dirty="0"/>
              <a:t>It returns true if the strings contain the same characters in the same order, and false otherwise.</a:t>
            </a:r>
          </a:p>
          <a:p>
            <a:r>
              <a:rPr lang="en-US" dirty="0"/>
              <a:t>To perform a comparison that ignores case differences, call </a:t>
            </a:r>
            <a:r>
              <a:rPr lang="en-US" dirty="0" err="1"/>
              <a:t>equalsIgnoreCase</a:t>
            </a:r>
            <a:r>
              <a:rPr lang="en-US" dirty="0"/>
              <a:t>( ). </a:t>
            </a:r>
          </a:p>
          <a:p>
            <a:r>
              <a:rPr lang="en-US" dirty="0"/>
              <a:t>When it compares two strings, it considers A-Z to be the same as a-z. </a:t>
            </a:r>
          </a:p>
          <a:p>
            <a:r>
              <a:rPr lang="en-US" dirty="0"/>
              <a:t>It has this general form: 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equalsIgnoreCase</a:t>
            </a:r>
            <a:r>
              <a:rPr lang="en-US" dirty="0"/>
              <a:t>(String str) </a:t>
            </a:r>
          </a:p>
          <a:p>
            <a:r>
              <a:rPr lang="en-US" dirty="0"/>
              <a:t>Here, str is the String object being compared with the invoking String object. </a:t>
            </a:r>
          </a:p>
          <a:p>
            <a:r>
              <a:rPr lang="en-US" dirty="0"/>
              <a:t>It, too, returns true if the strings contain the same characters in the same order, and false otherwise.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409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C07B1-3FD8-4AAA-B1CA-B8108784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25" y="0"/>
            <a:ext cx="868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36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regionMatches</a:t>
            </a:r>
            <a:r>
              <a:rPr lang="en-US" b="1" u="sng" dirty="0"/>
              <a:t>( ) </a:t>
            </a:r>
          </a:p>
          <a:p>
            <a:r>
              <a:rPr lang="en-US" dirty="0"/>
              <a:t>The </a:t>
            </a:r>
            <a:r>
              <a:rPr lang="en-US" dirty="0" err="1"/>
              <a:t>regionMatches</a:t>
            </a:r>
            <a:r>
              <a:rPr lang="en-US" dirty="0"/>
              <a:t>( ) method compares a specific region inside a string with another specific region in another string. </a:t>
            </a:r>
          </a:p>
          <a:p>
            <a:r>
              <a:rPr lang="en-US" dirty="0"/>
              <a:t>There is an overloaded form that allows you to ignore case in such comparisons. </a:t>
            </a:r>
          </a:p>
          <a:p>
            <a:r>
              <a:rPr lang="en-US" dirty="0"/>
              <a:t>Here are the general forms for these two methods: </a:t>
            </a:r>
          </a:p>
          <a:p>
            <a:pPr marL="0" indent="0">
              <a:buNone/>
            </a:pP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regionMatches</a:t>
            </a:r>
            <a:r>
              <a:rPr lang="en-US" dirty="0"/>
              <a:t>(int </a:t>
            </a:r>
            <a:r>
              <a:rPr lang="en-US" dirty="0" err="1"/>
              <a:t>startIndex</a:t>
            </a:r>
            <a:r>
              <a:rPr lang="en-US" dirty="0"/>
              <a:t>, String str2, int str2StartIndex, int </a:t>
            </a:r>
            <a:r>
              <a:rPr lang="en-US" dirty="0" err="1"/>
              <a:t>numChars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regionMatches</a:t>
            </a:r>
            <a:r>
              <a:rPr lang="en-US" dirty="0"/>
              <a:t>(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ignoreCase</a:t>
            </a:r>
            <a:r>
              <a:rPr lang="en-US" dirty="0"/>
              <a:t>, int </a:t>
            </a:r>
            <a:r>
              <a:rPr lang="en-US" dirty="0" err="1"/>
              <a:t>startIndex</a:t>
            </a:r>
            <a:r>
              <a:rPr lang="en-US" dirty="0"/>
              <a:t>, String str2, int str2StartIndex, int </a:t>
            </a:r>
            <a:r>
              <a:rPr lang="en-US" dirty="0" err="1"/>
              <a:t>numChars</a:t>
            </a:r>
            <a:r>
              <a:rPr lang="en-US" dirty="0"/>
              <a:t>)</a:t>
            </a:r>
          </a:p>
          <a:p>
            <a:r>
              <a:rPr lang="en-US" dirty="0"/>
              <a:t>For both versions, </a:t>
            </a:r>
            <a:r>
              <a:rPr lang="en-US" dirty="0" err="1"/>
              <a:t>startIndex</a:t>
            </a:r>
            <a:r>
              <a:rPr lang="en-US" dirty="0"/>
              <a:t> specifies the index at which the region begins within the invoking String object. </a:t>
            </a:r>
          </a:p>
          <a:p>
            <a:r>
              <a:rPr lang="en-US" dirty="0"/>
              <a:t>The String being compared is specified by str2. </a:t>
            </a:r>
          </a:p>
          <a:p>
            <a:r>
              <a:rPr lang="en-US" dirty="0"/>
              <a:t>The index at which the comparison will start within str2 is specified by str2StartIndex. </a:t>
            </a:r>
          </a:p>
          <a:p>
            <a:r>
              <a:rPr lang="en-US" dirty="0"/>
              <a:t>The length of the substring being compared is passed in </a:t>
            </a:r>
            <a:r>
              <a:rPr lang="en-US" dirty="0" err="1"/>
              <a:t>numChars</a:t>
            </a:r>
            <a:r>
              <a:rPr lang="en-US" dirty="0"/>
              <a:t>. </a:t>
            </a:r>
          </a:p>
          <a:p>
            <a:r>
              <a:rPr lang="en-US" dirty="0"/>
              <a:t>In the second version, if </a:t>
            </a:r>
            <a:r>
              <a:rPr lang="en-US" dirty="0" err="1"/>
              <a:t>ignoreCase</a:t>
            </a:r>
            <a:r>
              <a:rPr lang="en-US" dirty="0"/>
              <a:t> is true, the case of the characters is ignored. Otherwise, case is significant.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4111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startsWith</a:t>
            </a:r>
            <a:r>
              <a:rPr lang="en-US" b="1" u="sng" dirty="0"/>
              <a:t>( ) and </a:t>
            </a:r>
            <a:r>
              <a:rPr lang="en-US" b="1" u="sng" dirty="0" err="1"/>
              <a:t>endsWith</a:t>
            </a:r>
            <a:r>
              <a:rPr lang="en-US" b="1" u="sng" dirty="0"/>
              <a:t>( )</a:t>
            </a:r>
          </a:p>
          <a:p>
            <a:r>
              <a:rPr lang="en-US" dirty="0"/>
              <a:t>String defines two routines that are, more or less, specialized forms of </a:t>
            </a:r>
            <a:r>
              <a:rPr lang="en-US" dirty="0" err="1"/>
              <a:t>regionMatches</a:t>
            </a:r>
            <a:r>
              <a:rPr lang="en-US" dirty="0"/>
              <a:t>( ). </a:t>
            </a:r>
          </a:p>
          <a:p>
            <a:r>
              <a:rPr lang="en-US" dirty="0"/>
              <a:t>The </a:t>
            </a:r>
            <a:r>
              <a:rPr lang="en-US" dirty="0" err="1"/>
              <a:t>startsWith</a:t>
            </a:r>
            <a:r>
              <a:rPr lang="en-US" dirty="0"/>
              <a:t>( ) method determines whether a given String begins with a specified string. </a:t>
            </a:r>
          </a:p>
          <a:p>
            <a:r>
              <a:rPr lang="en-US" dirty="0"/>
              <a:t>Conversely, </a:t>
            </a:r>
            <a:r>
              <a:rPr lang="en-US" dirty="0" err="1"/>
              <a:t>endsWith</a:t>
            </a:r>
            <a:r>
              <a:rPr lang="en-US" dirty="0"/>
              <a:t>( ) determines whether the String in question ends with a specified string. </a:t>
            </a:r>
          </a:p>
          <a:p>
            <a:r>
              <a:rPr lang="en-US" dirty="0"/>
              <a:t>They have the following general forms: 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startsWith</a:t>
            </a:r>
            <a:r>
              <a:rPr lang="en-US" dirty="0"/>
              <a:t>(String str) 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endsWith</a:t>
            </a:r>
            <a:r>
              <a:rPr lang="en-US" dirty="0"/>
              <a:t>(String str) </a:t>
            </a:r>
          </a:p>
          <a:p>
            <a:r>
              <a:rPr lang="en-US" dirty="0"/>
              <a:t>Here, str is the String being tested. </a:t>
            </a:r>
          </a:p>
          <a:p>
            <a:r>
              <a:rPr lang="en-US" dirty="0"/>
              <a:t>If the string matches, true is returned. Otherwise, false is returned. </a:t>
            </a:r>
          </a:p>
          <a:p>
            <a:r>
              <a:rPr lang="en-US" dirty="0"/>
              <a:t>For example, "</a:t>
            </a:r>
            <a:r>
              <a:rPr lang="en-US" dirty="0" err="1"/>
              <a:t>Foobar</a:t>
            </a:r>
            <a:r>
              <a:rPr lang="en-US" dirty="0"/>
              <a:t>".</a:t>
            </a:r>
            <a:r>
              <a:rPr lang="en-US" dirty="0" err="1"/>
              <a:t>endsWith</a:t>
            </a:r>
            <a:r>
              <a:rPr lang="en-US" dirty="0"/>
              <a:t>("bar") and "</a:t>
            </a:r>
            <a:r>
              <a:rPr lang="en-US" dirty="0" err="1"/>
              <a:t>Foobar</a:t>
            </a:r>
            <a:r>
              <a:rPr lang="en-US" dirty="0"/>
              <a:t>".</a:t>
            </a:r>
            <a:r>
              <a:rPr lang="en-US" dirty="0" err="1"/>
              <a:t>startsWith</a:t>
            </a:r>
            <a:r>
              <a:rPr lang="en-US" dirty="0"/>
              <a:t>("Foo") are both true.</a:t>
            </a:r>
          </a:p>
          <a:p>
            <a:r>
              <a:rPr lang="en-US" dirty="0"/>
              <a:t>A second form of </a:t>
            </a:r>
            <a:r>
              <a:rPr lang="en-US" dirty="0" err="1"/>
              <a:t>startsWith</a:t>
            </a:r>
            <a:r>
              <a:rPr lang="en-US" dirty="0"/>
              <a:t>( ), shown here, lets you specify a starting point: 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startsWith</a:t>
            </a:r>
            <a:r>
              <a:rPr lang="en-US" dirty="0"/>
              <a:t>(String str, int </a:t>
            </a:r>
            <a:r>
              <a:rPr lang="en-US" dirty="0" err="1"/>
              <a:t>startIndex</a:t>
            </a:r>
            <a:r>
              <a:rPr lang="en-US" dirty="0"/>
              <a:t>) </a:t>
            </a:r>
          </a:p>
          <a:p>
            <a:r>
              <a:rPr lang="en-US" dirty="0"/>
              <a:t>Here, </a:t>
            </a:r>
            <a:r>
              <a:rPr lang="en-US" dirty="0" err="1"/>
              <a:t>startIndex</a:t>
            </a:r>
            <a:r>
              <a:rPr lang="en-US" dirty="0"/>
              <a:t> specifies the index into the invoking string at which point the search will begin. </a:t>
            </a:r>
          </a:p>
          <a:p>
            <a:r>
              <a:rPr lang="en-US" dirty="0"/>
              <a:t>For example, "</a:t>
            </a:r>
            <a:r>
              <a:rPr lang="en-US" dirty="0" err="1"/>
              <a:t>Foobar</a:t>
            </a:r>
            <a:r>
              <a:rPr lang="en-US" dirty="0"/>
              <a:t>".</a:t>
            </a:r>
            <a:r>
              <a:rPr lang="en-US" dirty="0" err="1"/>
              <a:t>startsWith</a:t>
            </a:r>
            <a:r>
              <a:rPr lang="en-US" dirty="0"/>
              <a:t>("bar", 3) returns true.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23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equals( ) Versus == </a:t>
            </a:r>
          </a:p>
          <a:p>
            <a:r>
              <a:rPr lang="en-US" dirty="0"/>
              <a:t>It is important to understand that the equals( ) method and the == operator perform two different operations. </a:t>
            </a:r>
          </a:p>
          <a:p>
            <a:r>
              <a:rPr lang="en-US" dirty="0"/>
              <a:t>The equals( ) method compares the characters inside a String object. </a:t>
            </a:r>
          </a:p>
          <a:p>
            <a:r>
              <a:rPr lang="en-US" dirty="0"/>
              <a:t>The == operator compares two object references to see whether they refer to the same instance.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42851-661B-4E2D-A627-E6B11C552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91" y="2957125"/>
            <a:ext cx="9629775" cy="271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B68B17-0395-4576-988E-E85B8F4B7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76" y="5781288"/>
            <a:ext cx="4953000" cy="847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F2A0C-1FB1-41A3-B292-EE87A58BF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21" y="2261157"/>
            <a:ext cx="59340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compareTo</a:t>
            </a:r>
            <a:r>
              <a:rPr lang="en-US" b="1" u="sng" dirty="0"/>
              <a:t>( ) </a:t>
            </a:r>
          </a:p>
          <a:p>
            <a:r>
              <a:rPr lang="en-US" dirty="0"/>
              <a:t>Often, it is not enough to simply know whether two strings are identical. </a:t>
            </a:r>
          </a:p>
          <a:p>
            <a:r>
              <a:rPr lang="en-US" dirty="0"/>
              <a:t>For sorting applications, you need to know which is less than, equal to, or greater than the next. </a:t>
            </a:r>
          </a:p>
          <a:p>
            <a:r>
              <a:rPr lang="en-US" dirty="0"/>
              <a:t>A string is less than another if it comes before the other in dictionary order. </a:t>
            </a:r>
          </a:p>
          <a:p>
            <a:r>
              <a:rPr lang="en-US" dirty="0"/>
              <a:t>A string is greater than another if it comes after the other in dictionary order. </a:t>
            </a:r>
          </a:p>
          <a:p>
            <a:r>
              <a:rPr lang="en-US" dirty="0"/>
              <a:t>The String method </a:t>
            </a:r>
            <a:r>
              <a:rPr lang="en-US" dirty="0" err="1"/>
              <a:t>compareTo</a:t>
            </a:r>
            <a:r>
              <a:rPr lang="en-US" dirty="0"/>
              <a:t>( ) serves this purpose. </a:t>
            </a:r>
          </a:p>
          <a:p>
            <a:r>
              <a:rPr lang="en-US" dirty="0"/>
              <a:t>It has this general form: </a:t>
            </a:r>
          </a:p>
          <a:p>
            <a:pPr marL="0" indent="0">
              <a:buNone/>
            </a:pPr>
            <a:r>
              <a:rPr lang="en-US" dirty="0"/>
              <a:t>					int </a:t>
            </a:r>
            <a:r>
              <a:rPr lang="en-US" dirty="0" err="1"/>
              <a:t>compareTo</a:t>
            </a:r>
            <a:r>
              <a:rPr lang="en-US" dirty="0"/>
              <a:t>(String str) </a:t>
            </a:r>
          </a:p>
          <a:p>
            <a:r>
              <a:rPr lang="en-US" dirty="0"/>
              <a:t>Here, str is the String being compared with the invoking String. </a:t>
            </a:r>
          </a:p>
          <a:p>
            <a:r>
              <a:rPr lang="en-US" dirty="0"/>
              <a:t>The result of the comparison is returned and is interpreted, as shown here: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47FC63-394C-4BB0-BB27-D4B36853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77" y="4732123"/>
            <a:ext cx="77247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20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7E879-1E91-45C2-ACD7-E25CD01E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" y="216501"/>
            <a:ext cx="9029700" cy="3305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2E7DE-1D4D-4C54-9FFD-9CF5F01C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975" y="3429000"/>
            <a:ext cx="62769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3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word “Now” came out before all the others because it begins with an uppercase letter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091DB-CDFD-4652-8D24-A7F18274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41" y="119449"/>
            <a:ext cx="69056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2E8C-9726-4447-86E7-34742364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49427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Searching Strings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6E97-72A1-411A-8AB4-336E4CC7F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81" y="1721708"/>
            <a:ext cx="10181968" cy="5136292"/>
          </a:xfrm>
        </p:spPr>
        <p:txBody>
          <a:bodyPr>
            <a:normAutofit/>
          </a:bodyPr>
          <a:lstStyle/>
          <a:p>
            <a:r>
              <a:rPr lang="en-US" dirty="0"/>
              <a:t>The String class provides two methods that allow you to search a string for a specified character or substring: 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indexOf</a:t>
            </a:r>
            <a:r>
              <a:rPr lang="en-US" dirty="0"/>
              <a:t>( ) - Searches for the first occurrence of a character or substring. 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lastIndexOf</a:t>
            </a:r>
            <a:r>
              <a:rPr lang="en-US" dirty="0"/>
              <a:t>( ) - Searches for the last occurrence of a character or substring.</a:t>
            </a:r>
          </a:p>
          <a:p>
            <a:r>
              <a:rPr lang="en-US" dirty="0"/>
              <a:t>To search for the first occurrence of a character, use int </a:t>
            </a:r>
            <a:r>
              <a:rPr lang="en-US" dirty="0" err="1"/>
              <a:t>indexOf</a:t>
            </a:r>
            <a:r>
              <a:rPr lang="en-US" dirty="0"/>
              <a:t>(int </a:t>
            </a:r>
            <a:r>
              <a:rPr lang="en-US" dirty="0" err="1"/>
              <a:t>ch</a:t>
            </a:r>
            <a:r>
              <a:rPr lang="en-US" dirty="0"/>
              <a:t>) </a:t>
            </a:r>
          </a:p>
          <a:p>
            <a:r>
              <a:rPr lang="en-US" dirty="0"/>
              <a:t>To search for the last occurrence of a character, use int </a:t>
            </a:r>
            <a:r>
              <a:rPr lang="en-US" dirty="0" err="1"/>
              <a:t>lastIndexOf</a:t>
            </a:r>
            <a:r>
              <a:rPr lang="en-US" dirty="0"/>
              <a:t>(int </a:t>
            </a:r>
            <a:r>
              <a:rPr lang="en-US" dirty="0" err="1"/>
              <a:t>ch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			Here, </a:t>
            </a:r>
            <a:r>
              <a:rPr lang="en-US" dirty="0" err="1"/>
              <a:t>ch</a:t>
            </a:r>
            <a:r>
              <a:rPr lang="en-US" dirty="0"/>
              <a:t> is the character being sought. </a:t>
            </a:r>
          </a:p>
          <a:p>
            <a:r>
              <a:rPr lang="en-US" dirty="0"/>
              <a:t>To search for the first or last occurrence of a substring, use </a:t>
            </a:r>
          </a:p>
          <a:p>
            <a:pPr marL="0" indent="0">
              <a:buNone/>
            </a:pPr>
            <a:r>
              <a:rPr lang="en-US" dirty="0"/>
              <a:t>				int </a:t>
            </a:r>
            <a:r>
              <a:rPr lang="en-US" dirty="0" err="1"/>
              <a:t>indexOf</a:t>
            </a:r>
            <a:r>
              <a:rPr lang="en-US" dirty="0"/>
              <a:t>(String str) </a:t>
            </a:r>
          </a:p>
          <a:p>
            <a:pPr marL="0" indent="0">
              <a:buNone/>
            </a:pPr>
            <a:r>
              <a:rPr lang="en-US" dirty="0"/>
              <a:t>				int </a:t>
            </a:r>
            <a:r>
              <a:rPr lang="en-US" dirty="0" err="1"/>
              <a:t>lastIndexOf</a:t>
            </a:r>
            <a:r>
              <a:rPr lang="en-US" dirty="0"/>
              <a:t>(String str) </a:t>
            </a:r>
          </a:p>
          <a:p>
            <a:r>
              <a:rPr lang="en-US" dirty="0"/>
              <a:t>Here, str specifies the substring.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726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dirty="0"/>
              <a:t>You can specify a starting point for the search using these forms: </a:t>
            </a:r>
          </a:p>
          <a:p>
            <a:pPr marL="0" indent="0">
              <a:buNone/>
            </a:pPr>
            <a:r>
              <a:rPr lang="en-US" dirty="0"/>
              <a:t>					int </a:t>
            </a:r>
            <a:r>
              <a:rPr lang="en-US" dirty="0" err="1"/>
              <a:t>indexOf</a:t>
            </a:r>
            <a:r>
              <a:rPr lang="en-US" dirty="0"/>
              <a:t>(int </a:t>
            </a:r>
            <a:r>
              <a:rPr lang="en-US" dirty="0" err="1"/>
              <a:t>ch</a:t>
            </a:r>
            <a:r>
              <a:rPr lang="en-US" dirty="0"/>
              <a:t>, int </a:t>
            </a:r>
            <a:r>
              <a:rPr lang="en-US" dirty="0" err="1"/>
              <a:t>startIndex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					int </a:t>
            </a:r>
            <a:r>
              <a:rPr lang="en-US" dirty="0" err="1"/>
              <a:t>lastIndexOf</a:t>
            </a:r>
            <a:r>
              <a:rPr lang="en-US" dirty="0"/>
              <a:t>(int </a:t>
            </a:r>
            <a:r>
              <a:rPr lang="en-US" dirty="0" err="1"/>
              <a:t>ch</a:t>
            </a:r>
            <a:r>
              <a:rPr lang="en-US" dirty="0"/>
              <a:t>, int </a:t>
            </a:r>
            <a:r>
              <a:rPr lang="en-US" dirty="0" err="1"/>
              <a:t>startIndex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					int </a:t>
            </a:r>
            <a:r>
              <a:rPr lang="en-US" dirty="0" err="1"/>
              <a:t>indexOf</a:t>
            </a:r>
            <a:r>
              <a:rPr lang="en-US" dirty="0"/>
              <a:t>(String str, int </a:t>
            </a:r>
            <a:r>
              <a:rPr lang="en-US" dirty="0" err="1"/>
              <a:t>startIndex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					int </a:t>
            </a:r>
            <a:r>
              <a:rPr lang="en-US" dirty="0" err="1"/>
              <a:t>lastIndexOf</a:t>
            </a:r>
            <a:r>
              <a:rPr lang="en-US" dirty="0"/>
              <a:t>(String str, int </a:t>
            </a:r>
            <a:r>
              <a:rPr lang="en-US" dirty="0" err="1"/>
              <a:t>startIndex</a:t>
            </a:r>
            <a:r>
              <a:rPr lang="en-US" dirty="0"/>
              <a:t>)</a:t>
            </a:r>
          </a:p>
          <a:p>
            <a:r>
              <a:rPr lang="en-US" dirty="0"/>
              <a:t>Here, </a:t>
            </a:r>
            <a:r>
              <a:rPr lang="en-US" dirty="0" err="1"/>
              <a:t>startIndex</a:t>
            </a:r>
            <a:r>
              <a:rPr lang="en-US" dirty="0"/>
              <a:t> specifies the index at which point the search begins. </a:t>
            </a:r>
          </a:p>
          <a:p>
            <a:r>
              <a:rPr lang="en-US" dirty="0"/>
              <a:t>For </a:t>
            </a:r>
            <a:r>
              <a:rPr lang="en-US" dirty="0" err="1"/>
              <a:t>indexOf</a:t>
            </a:r>
            <a:r>
              <a:rPr lang="en-US" dirty="0"/>
              <a:t>( ), the search runs from </a:t>
            </a:r>
            <a:r>
              <a:rPr lang="en-US" dirty="0" err="1"/>
              <a:t>startIndex</a:t>
            </a:r>
            <a:r>
              <a:rPr lang="en-US" dirty="0"/>
              <a:t> to the end of the string. </a:t>
            </a:r>
          </a:p>
          <a:p>
            <a:r>
              <a:rPr lang="en-US" dirty="0"/>
              <a:t>For </a:t>
            </a:r>
            <a:r>
              <a:rPr lang="en-US" dirty="0" err="1"/>
              <a:t>lastIndexOf</a:t>
            </a:r>
            <a:r>
              <a:rPr lang="en-US" dirty="0"/>
              <a:t>( ), the search runs from </a:t>
            </a:r>
            <a:r>
              <a:rPr lang="en-US" dirty="0" err="1"/>
              <a:t>startIndex</a:t>
            </a:r>
            <a:r>
              <a:rPr lang="en-US" dirty="0"/>
              <a:t> to zero.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671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47F85-573D-4A8E-89F3-47EE4DF0C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11" y="238897"/>
            <a:ext cx="9959546" cy="64749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Collections Class 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Accessing a Collection via an Iterator</a:t>
            </a:r>
          </a:p>
          <a:p>
            <a:r>
              <a:rPr lang="en-US" dirty="0"/>
              <a:t>Event handling </a:t>
            </a:r>
          </a:p>
          <a:p>
            <a:pPr lvl="1"/>
            <a:r>
              <a:rPr lang="en-US" dirty="0"/>
              <a:t>Event Handling Mechanisms</a:t>
            </a:r>
          </a:p>
          <a:p>
            <a:pPr lvl="1"/>
            <a:r>
              <a:rPr lang="en-US" dirty="0"/>
              <a:t>Delegation Event Model</a:t>
            </a:r>
          </a:p>
          <a:p>
            <a:pPr lvl="1"/>
            <a:r>
              <a:rPr lang="en-US" dirty="0"/>
              <a:t>Event Classes</a:t>
            </a:r>
          </a:p>
          <a:p>
            <a:pPr lvl="1"/>
            <a:r>
              <a:rPr lang="en-US" dirty="0"/>
              <a:t>Sources of Events</a:t>
            </a:r>
          </a:p>
          <a:p>
            <a:pPr lvl="1"/>
            <a:r>
              <a:rPr lang="en-US" dirty="0"/>
              <a:t>Event Listener Interfaces</a:t>
            </a:r>
          </a:p>
          <a:p>
            <a:pPr lvl="1"/>
            <a:r>
              <a:rPr lang="en-US" dirty="0"/>
              <a:t>Using the Delegation Model</a:t>
            </a:r>
          </a:p>
          <a:p>
            <a:r>
              <a:rPr lang="en-US" dirty="0"/>
              <a:t>Multithreaded Programming </a:t>
            </a:r>
          </a:p>
          <a:p>
            <a:pPr lvl="1"/>
            <a:r>
              <a:rPr lang="en-US" dirty="0"/>
              <a:t>The Java Thread Model</a:t>
            </a:r>
          </a:p>
          <a:p>
            <a:pPr lvl="1"/>
            <a:r>
              <a:rPr lang="en-US" dirty="0"/>
              <a:t>The Main Thread</a:t>
            </a:r>
          </a:p>
          <a:p>
            <a:pPr lvl="1"/>
            <a:r>
              <a:rPr lang="en-US" dirty="0"/>
              <a:t>Creating Thread</a:t>
            </a:r>
          </a:p>
          <a:p>
            <a:pPr lvl="1"/>
            <a:r>
              <a:rPr lang="en-US" dirty="0"/>
              <a:t>Creating Multiple Threads</a:t>
            </a:r>
          </a:p>
          <a:p>
            <a:pPr lvl="1"/>
            <a:r>
              <a:rPr lang="en-US" dirty="0"/>
              <a:t>Synchronization</a:t>
            </a:r>
          </a:p>
          <a:p>
            <a:pPr lvl="1"/>
            <a:r>
              <a:rPr lang="en-US" dirty="0"/>
              <a:t>Suspending</a:t>
            </a:r>
          </a:p>
          <a:p>
            <a:pPr lvl="1"/>
            <a:r>
              <a:rPr lang="en-US" dirty="0"/>
              <a:t>Resuming </a:t>
            </a:r>
          </a:p>
          <a:p>
            <a:pPr lvl="1"/>
            <a:r>
              <a:rPr lang="en-US" dirty="0"/>
              <a:t>Stopping Threads.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1757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CD8C5-9D34-4935-A288-37CF69C2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5" y="119449"/>
            <a:ext cx="8438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2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657D8-B4D6-4411-9D94-9FDB68D0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652587"/>
            <a:ext cx="107442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7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A544-7525-41EA-970A-DD8E7C62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6" y="8237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Modifying Strings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EC6EC-444E-4420-A953-C58B947E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05" y="848497"/>
            <a:ext cx="10214919" cy="5824152"/>
          </a:xfrm>
        </p:spPr>
        <p:txBody>
          <a:bodyPr/>
          <a:lstStyle/>
          <a:p>
            <a:r>
              <a:rPr lang="en-US" dirty="0"/>
              <a:t>Whenever you want to modify a String, you must either copy it into a </a:t>
            </a:r>
            <a:r>
              <a:rPr lang="en-US" dirty="0" err="1"/>
              <a:t>StringBuffer</a:t>
            </a:r>
            <a:r>
              <a:rPr lang="en-US" dirty="0"/>
              <a:t> or StringBuilder, or use one of the following </a:t>
            </a:r>
            <a:r>
              <a:rPr lang="en-US" b="1" dirty="0"/>
              <a:t>String methods</a:t>
            </a:r>
            <a:r>
              <a:rPr lang="en-US" dirty="0"/>
              <a:t>, which will construct a new copy of the string with your modifications complete.</a:t>
            </a:r>
          </a:p>
          <a:p>
            <a:pPr marL="0" indent="0">
              <a:buNone/>
            </a:pPr>
            <a:r>
              <a:rPr lang="en-US" b="1" u="sng" dirty="0"/>
              <a:t>substring( ) </a:t>
            </a:r>
          </a:p>
          <a:p>
            <a:r>
              <a:rPr lang="en-US" dirty="0"/>
              <a:t>You can extract a substring using substring( ). It has two forms. </a:t>
            </a:r>
          </a:p>
          <a:p>
            <a:r>
              <a:rPr lang="en-US" dirty="0"/>
              <a:t>The first is </a:t>
            </a:r>
          </a:p>
          <a:p>
            <a:pPr marL="0" indent="0">
              <a:buNone/>
            </a:pPr>
            <a:r>
              <a:rPr lang="en-US" dirty="0"/>
              <a:t>					String substring(int </a:t>
            </a:r>
            <a:r>
              <a:rPr lang="en-US" dirty="0" err="1"/>
              <a:t>startIndex</a:t>
            </a:r>
            <a:r>
              <a:rPr lang="en-US" dirty="0"/>
              <a:t>) </a:t>
            </a:r>
          </a:p>
          <a:p>
            <a:r>
              <a:rPr lang="en-US" dirty="0"/>
              <a:t>Here, </a:t>
            </a:r>
            <a:r>
              <a:rPr lang="en-US" dirty="0" err="1"/>
              <a:t>startIndex</a:t>
            </a:r>
            <a:r>
              <a:rPr lang="en-US" dirty="0"/>
              <a:t> specifies the index at which the substring will begin.</a:t>
            </a:r>
          </a:p>
          <a:p>
            <a:r>
              <a:rPr lang="en-US" dirty="0"/>
              <a:t>This form returns a copy of the substring that begins at </a:t>
            </a:r>
            <a:r>
              <a:rPr lang="en-US" dirty="0" err="1"/>
              <a:t>startIndex</a:t>
            </a:r>
            <a:r>
              <a:rPr lang="en-US" dirty="0"/>
              <a:t> and runs to the end of the invoking string.</a:t>
            </a:r>
          </a:p>
          <a:p>
            <a:r>
              <a:rPr lang="en-US" dirty="0"/>
              <a:t>The second form of substring( ) allows you to specify both the beginning and ending index of the substring: </a:t>
            </a:r>
          </a:p>
          <a:p>
            <a:pPr marL="0" indent="0">
              <a:buNone/>
            </a:pPr>
            <a:r>
              <a:rPr lang="en-US" dirty="0"/>
              <a:t>					String substring(int </a:t>
            </a:r>
            <a:r>
              <a:rPr lang="en-US" dirty="0" err="1"/>
              <a:t>startIndex</a:t>
            </a:r>
            <a:r>
              <a:rPr lang="en-US" dirty="0"/>
              <a:t>, int </a:t>
            </a:r>
            <a:r>
              <a:rPr lang="en-US" dirty="0" err="1"/>
              <a:t>endIndex</a:t>
            </a:r>
            <a:r>
              <a:rPr lang="en-US" dirty="0"/>
              <a:t>) </a:t>
            </a:r>
          </a:p>
          <a:p>
            <a:r>
              <a:rPr lang="en-US" dirty="0"/>
              <a:t>Here, </a:t>
            </a:r>
            <a:r>
              <a:rPr lang="en-US" dirty="0" err="1"/>
              <a:t>startIndex</a:t>
            </a:r>
            <a:r>
              <a:rPr lang="en-US" dirty="0"/>
              <a:t> specifies the beginning index, and </a:t>
            </a:r>
            <a:r>
              <a:rPr lang="en-US" dirty="0" err="1"/>
              <a:t>endIndex</a:t>
            </a:r>
            <a:r>
              <a:rPr lang="en-US" dirty="0"/>
              <a:t> specifies the stopping point</a:t>
            </a:r>
          </a:p>
          <a:p>
            <a:r>
              <a:rPr lang="en-US" dirty="0"/>
              <a:t>The string returned contains all the characters from the beginning index, up to, but not including, the ending index.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080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6AE1E-2E00-418E-802C-A965B5E1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" y="304801"/>
            <a:ext cx="7410450" cy="4067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5FBEB-E267-46DE-85D0-85CF18F0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8416"/>
            <a:ext cx="8953500" cy="2276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E2D69-5EC1-4D9E-A9EF-67BF0BEA2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668935"/>
            <a:ext cx="55245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5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concat</a:t>
            </a:r>
            <a:r>
              <a:rPr lang="en-US" b="1" u="sng" dirty="0"/>
              <a:t>( ) </a:t>
            </a:r>
          </a:p>
          <a:p>
            <a:r>
              <a:rPr lang="en-US" dirty="0"/>
              <a:t>You can concatenate two strings using </a:t>
            </a:r>
            <a:r>
              <a:rPr lang="en-US" dirty="0" err="1"/>
              <a:t>concat</a:t>
            </a:r>
            <a:r>
              <a:rPr lang="en-US" dirty="0"/>
              <a:t>( ), shown here: </a:t>
            </a:r>
          </a:p>
          <a:p>
            <a:pPr marL="0" indent="0">
              <a:buNone/>
            </a:pPr>
            <a:r>
              <a:rPr lang="en-US" dirty="0"/>
              <a:t>				String </a:t>
            </a:r>
            <a:r>
              <a:rPr lang="en-US" dirty="0" err="1"/>
              <a:t>concat</a:t>
            </a:r>
            <a:r>
              <a:rPr lang="en-US" dirty="0"/>
              <a:t>(String str) </a:t>
            </a:r>
          </a:p>
          <a:p>
            <a:r>
              <a:rPr lang="en-US" dirty="0"/>
              <a:t>This method creates a new object that contains the invoking string with the contents of str appended to the end. </a:t>
            </a:r>
          </a:p>
          <a:p>
            <a:r>
              <a:rPr lang="en-US" dirty="0" err="1"/>
              <a:t>concat</a:t>
            </a:r>
            <a:r>
              <a:rPr lang="en-US" dirty="0"/>
              <a:t>( ) performs the same function as +. </a:t>
            </a:r>
          </a:p>
          <a:p>
            <a:r>
              <a:rPr lang="en-US" dirty="0"/>
              <a:t>For example, </a:t>
            </a:r>
          </a:p>
          <a:p>
            <a:pPr marL="0" indent="0">
              <a:buNone/>
            </a:pPr>
            <a:r>
              <a:rPr lang="en-US" dirty="0"/>
              <a:t>								String s1 = "one"; </a:t>
            </a:r>
          </a:p>
          <a:p>
            <a:pPr marL="0" indent="0">
              <a:buNone/>
            </a:pPr>
            <a:r>
              <a:rPr lang="en-US" dirty="0"/>
              <a:t>								String s2 = s1.concat("two"); </a:t>
            </a:r>
          </a:p>
          <a:p>
            <a:r>
              <a:rPr lang="en-US" dirty="0"/>
              <a:t>puts the string “</a:t>
            </a:r>
            <a:r>
              <a:rPr lang="en-US" dirty="0" err="1"/>
              <a:t>onetwo</a:t>
            </a:r>
            <a:r>
              <a:rPr lang="en-US" dirty="0"/>
              <a:t>” into s2. </a:t>
            </a:r>
          </a:p>
          <a:p>
            <a:r>
              <a:rPr lang="en-US" dirty="0"/>
              <a:t>It generates the same result as the following sequence: </a:t>
            </a:r>
          </a:p>
          <a:p>
            <a:pPr marL="0" indent="0">
              <a:buNone/>
            </a:pPr>
            <a:r>
              <a:rPr lang="en-US" dirty="0"/>
              <a:t>								String s1 = "one"; </a:t>
            </a:r>
          </a:p>
          <a:p>
            <a:pPr marL="0" indent="0">
              <a:buNone/>
            </a:pPr>
            <a:r>
              <a:rPr lang="en-US" dirty="0"/>
              <a:t>								String s2 = s1 + "two";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674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replace( ) </a:t>
            </a:r>
          </a:p>
          <a:p>
            <a:r>
              <a:rPr lang="en-US" dirty="0"/>
              <a:t>The replace( ) method has two forms. </a:t>
            </a:r>
          </a:p>
          <a:p>
            <a:r>
              <a:rPr lang="en-US" dirty="0"/>
              <a:t>The first replaces all occurrences of one character in the invoking string with another character. </a:t>
            </a:r>
          </a:p>
          <a:p>
            <a:r>
              <a:rPr lang="en-US" dirty="0"/>
              <a:t>It has the following general form: </a:t>
            </a:r>
          </a:p>
          <a:p>
            <a:pPr marL="0" indent="0">
              <a:buNone/>
            </a:pPr>
            <a:r>
              <a:rPr lang="en-US" dirty="0"/>
              <a:t>					String replace(char original, char replacement) </a:t>
            </a:r>
          </a:p>
          <a:p>
            <a:r>
              <a:rPr lang="en-US" dirty="0"/>
              <a:t>Here, original specifies the character to be replaced by the character specified by replacement. </a:t>
            </a:r>
          </a:p>
          <a:p>
            <a:r>
              <a:rPr lang="en-US" dirty="0"/>
              <a:t>The resulting string is returned. </a:t>
            </a:r>
          </a:p>
          <a:p>
            <a:r>
              <a:rPr lang="en-US" dirty="0"/>
              <a:t>For example, </a:t>
            </a:r>
          </a:p>
          <a:p>
            <a:pPr marL="0" indent="0">
              <a:buNone/>
            </a:pPr>
            <a:r>
              <a:rPr lang="en-US" dirty="0"/>
              <a:t>					String s = "</a:t>
            </a:r>
            <a:r>
              <a:rPr lang="en-US" dirty="0" err="1"/>
              <a:t>Hello".replace</a:t>
            </a:r>
            <a:r>
              <a:rPr lang="en-US" dirty="0"/>
              <a:t>('l', 'w’); </a:t>
            </a:r>
          </a:p>
          <a:p>
            <a:r>
              <a:rPr lang="en-US" dirty="0"/>
              <a:t>puts the string “</a:t>
            </a:r>
            <a:r>
              <a:rPr lang="en-US" dirty="0" err="1"/>
              <a:t>Hewwo</a:t>
            </a:r>
            <a:r>
              <a:rPr lang="en-US" dirty="0"/>
              <a:t>” into s. </a:t>
            </a:r>
          </a:p>
          <a:p>
            <a:r>
              <a:rPr lang="en-US" dirty="0"/>
              <a:t>The second form of replace( ) replaces one character sequence with another. </a:t>
            </a:r>
          </a:p>
          <a:p>
            <a:r>
              <a:rPr lang="en-US" dirty="0"/>
              <a:t>It has this general form: </a:t>
            </a:r>
          </a:p>
          <a:p>
            <a:pPr marL="0" indent="0">
              <a:buNone/>
            </a:pPr>
            <a:r>
              <a:rPr lang="en-US" dirty="0"/>
              <a:t>					String replace(</a:t>
            </a:r>
            <a:r>
              <a:rPr lang="en-US" dirty="0" err="1"/>
              <a:t>CharSequence</a:t>
            </a:r>
            <a:r>
              <a:rPr lang="en-US" dirty="0"/>
              <a:t> original, </a:t>
            </a:r>
            <a:r>
              <a:rPr lang="en-US" dirty="0" err="1"/>
              <a:t>CharSequence</a:t>
            </a:r>
            <a:r>
              <a:rPr lang="en-US" dirty="0"/>
              <a:t> replacement)</a:t>
            </a:r>
          </a:p>
          <a:p>
            <a:r>
              <a:rPr lang="en-US" dirty="0"/>
              <a:t>For example, </a:t>
            </a:r>
          </a:p>
          <a:p>
            <a:r>
              <a:rPr lang="en-US" dirty="0"/>
              <a:t>String s = "Hello </a:t>
            </a:r>
            <a:r>
              <a:rPr lang="en-US" dirty="0" err="1"/>
              <a:t>World".replace</a:t>
            </a:r>
            <a:r>
              <a:rPr lang="en-US" dirty="0"/>
              <a:t>(“Hello”, “Hai”); </a:t>
            </a:r>
          </a:p>
          <a:p>
            <a:r>
              <a:rPr lang="en-US" dirty="0"/>
              <a:t>puts the string “Hai World” into 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674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trim( ) </a:t>
            </a:r>
          </a:p>
          <a:p>
            <a:r>
              <a:rPr lang="en-US" dirty="0"/>
              <a:t>The trim( ) method returns a copy of the invoking string from which any leading and trailing whitespace has been removed. </a:t>
            </a:r>
          </a:p>
          <a:p>
            <a:r>
              <a:rPr lang="en-US" dirty="0"/>
              <a:t>It has this general form: </a:t>
            </a:r>
          </a:p>
          <a:p>
            <a:pPr marL="0" indent="0">
              <a:buNone/>
            </a:pPr>
            <a:r>
              <a:rPr lang="en-US" dirty="0"/>
              <a:t>							String trim( ) </a:t>
            </a:r>
          </a:p>
          <a:p>
            <a:r>
              <a:rPr lang="en-US" dirty="0"/>
              <a:t>Here is an example: </a:t>
            </a:r>
          </a:p>
          <a:p>
            <a:pPr marL="0" indent="0">
              <a:buNone/>
            </a:pPr>
            <a:r>
              <a:rPr lang="en-US" dirty="0"/>
              <a:t>							String s = "           Hello World          ".trim(); </a:t>
            </a:r>
          </a:p>
          <a:p>
            <a:r>
              <a:rPr lang="en-US" dirty="0"/>
              <a:t>This puts the string “Hello World” into 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7897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5907-EBEC-47F9-B206-DCF1F85E6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0" y="156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valueOf</a:t>
            </a:r>
            <a:r>
              <a:rPr lang="en-US" dirty="0"/>
              <a:t>()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79179-2F05-4ED2-B06A-AEC9B2C25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95" y="972065"/>
            <a:ext cx="10149016" cy="572969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valueOf</a:t>
            </a:r>
            <a:r>
              <a:rPr lang="en-US" dirty="0"/>
              <a:t>( ) method converts data from its internal format into a human-readable form. </a:t>
            </a:r>
          </a:p>
          <a:p>
            <a:r>
              <a:rPr lang="en-US" dirty="0"/>
              <a:t>It is a static method that is overloaded within String for all of Java’s built-in types so that </a:t>
            </a:r>
            <a:r>
              <a:rPr lang="en-US" dirty="0" err="1"/>
              <a:t>eachtype</a:t>
            </a:r>
            <a:r>
              <a:rPr lang="en-US" dirty="0"/>
              <a:t> can be converted properly into a string. </a:t>
            </a:r>
          </a:p>
          <a:p>
            <a:r>
              <a:rPr lang="en-US" dirty="0" err="1"/>
              <a:t>valueOf</a:t>
            </a:r>
            <a:r>
              <a:rPr lang="en-US" dirty="0"/>
              <a:t>( ) is also overloaded for type Object, so an object of any class type you create can also be used as an argument. </a:t>
            </a:r>
          </a:p>
          <a:p>
            <a:r>
              <a:rPr lang="en-US" dirty="0"/>
              <a:t>Here are a few of its forms: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valueOf</a:t>
            </a:r>
            <a:r>
              <a:rPr lang="en-US" dirty="0"/>
              <a:t>( ) is called when a string representation of some other type of data is needed—for example, during concatenation operations.</a:t>
            </a:r>
          </a:p>
          <a:p>
            <a:r>
              <a:rPr lang="en-US" dirty="0"/>
              <a:t>You can call this method directly with any data type and get a reasonable String representation. </a:t>
            </a:r>
          </a:p>
          <a:p>
            <a:r>
              <a:rPr lang="en-US" dirty="0"/>
              <a:t>All of the simple types are converted to their common String representation.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3AE94-9E9F-48B3-BB05-7429856C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261" y="3286898"/>
            <a:ext cx="42195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8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dirty="0"/>
              <a:t>For arrays of char, however, a String object is created that contains the characters in the char array. </a:t>
            </a:r>
          </a:p>
          <a:p>
            <a:r>
              <a:rPr lang="en-US" dirty="0"/>
              <a:t>There is a special version of </a:t>
            </a:r>
            <a:r>
              <a:rPr lang="en-US" dirty="0" err="1"/>
              <a:t>valueOf</a:t>
            </a:r>
            <a:r>
              <a:rPr lang="en-US" dirty="0"/>
              <a:t>( ) that allows you to specify a subset of a char array. </a:t>
            </a:r>
          </a:p>
          <a:p>
            <a:r>
              <a:rPr lang="en-US" dirty="0"/>
              <a:t>It has this general form: </a:t>
            </a:r>
          </a:p>
          <a:p>
            <a:pPr marL="0" indent="0">
              <a:buNone/>
            </a:pPr>
            <a:r>
              <a:rPr lang="en-US" dirty="0"/>
              <a:t>			static String </a:t>
            </a:r>
            <a:r>
              <a:rPr lang="en-US" dirty="0" err="1"/>
              <a:t>valueOf</a:t>
            </a:r>
            <a:r>
              <a:rPr lang="en-US" dirty="0"/>
              <a:t>(char chars[ ], int </a:t>
            </a:r>
            <a:r>
              <a:rPr lang="en-US" dirty="0" err="1"/>
              <a:t>startIndex</a:t>
            </a:r>
            <a:r>
              <a:rPr lang="en-US" dirty="0"/>
              <a:t>, int </a:t>
            </a:r>
            <a:r>
              <a:rPr lang="en-US" dirty="0" err="1"/>
              <a:t>numChars</a:t>
            </a:r>
            <a:r>
              <a:rPr lang="en-US" dirty="0"/>
              <a:t>) </a:t>
            </a:r>
          </a:p>
          <a:p>
            <a:r>
              <a:rPr lang="en-US" dirty="0"/>
              <a:t>Here, </a:t>
            </a:r>
            <a:r>
              <a:rPr lang="en-US" b="1" dirty="0"/>
              <a:t>chars </a:t>
            </a:r>
            <a:r>
              <a:rPr lang="en-US" dirty="0"/>
              <a:t>is the array that holds the characters, </a:t>
            </a:r>
            <a:r>
              <a:rPr lang="en-US" b="1" dirty="0" err="1"/>
              <a:t>startIndex</a:t>
            </a:r>
            <a:r>
              <a:rPr lang="en-US" dirty="0"/>
              <a:t> is the index into the array of characters at which the desired substring begins, and </a:t>
            </a:r>
            <a:r>
              <a:rPr lang="en-US" b="1" dirty="0" err="1"/>
              <a:t>numChars</a:t>
            </a:r>
            <a:r>
              <a:rPr lang="en-US" dirty="0"/>
              <a:t> specifies the length of the substring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8677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Changing the Case of Characters Within a String </a:t>
            </a:r>
          </a:p>
          <a:p>
            <a:r>
              <a:rPr lang="en-US" dirty="0"/>
              <a:t>The method </a:t>
            </a:r>
            <a:r>
              <a:rPr lang="en-US" dirty="0" err="1"/>
              <a:t>toLowerCase</a:t>
            </a:r>
            <a:r>
              <a:rPr lang="en-US" dirty="0"/>
              <a:t>( ) converts all the characters in a string from uppercase to lowercase. </a:t>
            </a:r>
          </a:p>
          <a:p>
            <a:r>
              <a:rPr lang="en-US" dirty="0"/>
              <a:t>The </a:t>
            </a:r>
            <a:r>
              <a:rPr lang="en-US" dirty="0" err="1"/>
              <a:t>toUpperCase</a:t>
            </a:r>
            <a:r>
              <a:rPr lang="en-US" dirty="0"/>
              <a:t>( ) method converts all the characters in a string from lowercase to uppercase. </a:t>
            </a:r>
          </a:p>
          <a:p>
            <a:r>
              <a:rPr lang="en-US" dirty="0"/>
              <a:t>Nonalphabetical characters, such as digits, are unaffected. </a:t>
            </a:r>
          </a:p>
          <a:p>
            <a:r>
              <a:rPr lang="en-US" dirty="0"/>
              <a:t>Here are the general forms of these methods: </a:t>
            </a:r>
          </a:p>
          <a:p>
            <a:pPr marL="0" indent="0">
              <a:buNone/>
            </a:pPr>
            <a:r>
              <a:rPr lang="en-US" dirty="0"/>
              <a:t>							String </a:t>
            </a:r>
            <a:r>
              <a:rPr lang="en-US" dirty="0" err="1"/>
              <a:t>toLowerCase</a:t>
            </a:r>
            <a:r>
              <a:rPr lang="en-US" dirty="0"/>
              <a:t>( ) </a:t>
            </a:r>
          </a:p>
          <a:p>
            <a:pPr marL="0" indent="0">
              <a:buNone/>
            </a:pPr>
            <a:r>
              <a:rPr lang="en-US" dirty="0"/>
              <a:t>							String </a:t>
            </a:r>
            <a:r>
              <a:rPr lang="en-US" dirty="0" err="1"/>
              <a:t>toUpperCase</a:t>
            </a:r>
            <a:r>
              <a:rPr lang="en-US" dirty="0"/>
              <a:t>( 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600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781C-6BB6-4F1D-A052-FE25BD95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Java Library : String Handling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1DAF0-E07B-47FB-A201-CF175DC1C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05" y="766120"/>
            <a:ext cx="10808043" cy="6083642"/>
          </a:xfrm>
        </p:spPr>
        <p:txBody>
          <a:bodyPr/>
          <a:lstStyle/>
          <a:p>
            <a:r>
              <a:rPr lang="en-US" dirty="0"/>
              <a:t>A string is a sequence of characters</a:t>
            </a:r>
          </a:p>
          <a:p>
            <a:r>
              <a:rPr lang="en-US" dirty="0"/>
              <a:t>Java implements strings as objects of type String</a:t>
            </a:r>
          </a:p>
          <a:p>
            <a:r>
              <a:rPr lang="en-US" dirty="0"/>
              <a:t>When you create a String object, you are creating a string that cannot be changed. </a:t>
            </a:r>
          </a:p>
          <a:p>
            <a:r>
              <a:rPr lang="en-US" dirty="0"/>
              <a:t>That is, once a String object has been created, you cannot change the characters that comprise that string.</a:t>
            </a:r>
          </a:p>
          <a:p>
            <a:r>
              <a:rPr lang="en-US" dirty="0"/>
              <a:t>You can also declare arrays of strings. </a:t>
            </a:r>
          </a:p>
          <a:p>
            <a:r>
              <a:rPr lang="en-US" dirty="0"/>
              <a:t>You can use an object of type String as an argument to </a:t>
            </a:r>
            <a:r>
              <a:rPr lang="en-US" dirty="0" err="1"/>
              <a:t>println</a:t>
            </a:r>
            <a:r>
              <a:rPr lang="en-US" dirty="0"/>
              <a:t>( ). </a:t>
            </a:r>
          </a:p>
          <a:p>
            <a:pPr marL="0" indent="0" algn="ctr">
              <a:buNone/>
            </a:pPr>
            <a:r>
              <a:rPr lang="en-US" dirty="0"/>
              <a:t>String str = "this is a test"; </a:t>
            </a:r>
          </a:p>
          <a:p>
            <a:pPr marL="0" indent="0" algn="ctr">
              <a:buNone/>
            </a:pPr>
            <a:r>
              <a:rPr lang="en-US" dirty="0" err="1"/>
              <a:t>System.out.println</a:t>
            </a:r>
            <a:r>
              <a:rPr lang="en-US" dirty="0"/>
              <a:t>(str); </a:t>
            </a:r>
          </a:p>
          <a:p>
            <a:r>
              <a:rPr lang="en-US" dirty="0"/>
              <a:t>Here, str is an object of type String. It is assigned the string “this is a test”. This string is displayed by the </a:t>
            </a:r>
            <a:r>
              <a:rPr lang="en-US" dirty="0" err="1"/>
              <a:t>println</a:t>
            </a:r>
            <a:r>
              <a:rPr lang="en-US" dirty="0"/>
              <a:t>( ) statement.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392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1E9BA-BBD7-48EC-820D-623772CB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8" y="119449"/>
            <a:ext cx="8353425" cy="293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D3047C-78B7-4602-A1F9-5F2FEB9F0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8" y="2982612"/>
            <a:ext cx="69723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0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3AE5-9705-4CF0-A5EC-ADB60B00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6" y="90617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Comparison of </a:t>
            </a:r>
            <a:r>
              <a:rPr lang="en-US" dirty="0" err="1"/>
              <a:t>StringBuffer</a:t>
            </a:r>
            <a:r>
              <a:rPr lang="en-US" dirty="0"/>
              <a:t> and String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50D1-01EF-4A3B-B802-ED84E9756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6" y="939115"/>
            <a:ext cx="10600266" cy="5828268"/>
          </a:xfrm>
        </p:spPr>
        <p:txBody>
          <a:bodyPr>
            <a:normAutofit/>
          </a:bodyPr>
          <a:lstStyle/>
          <a:p>
            <a:r>
              <a:rPr lang="en-US" dirty="0" err="1"/>
              <a:t>StringBuffer</a:t>
            </a:r>
            <a:r>
              <a:rPr lang="en-US" dirty="0"/>
              <a:t> is a peer class of String that provides much of the functionality of strings. </a:t>
            </a:r>
          </a:p>
          <a:p>
            <a:r>
              <a:rPr lang="en-US" dirty="0"/>
              <a:t>String represents fixed-length, immutable character sequences. </a:t>
            </a:r>
          </a:p>
          <a:p>
            <a:r>
              <a:rPr lang="en-US" dirty="0" err="1"/>
              <a:t>StringBuffer</a:t>
            </a:r>
            <a:r>
              <a:rPr lang="en-US" dirty="0"/>
              <a:t> represents growable and writeable character sequences. </a:t>
            </a:r>
          </a:p>
          <a:p>
            <a:r>
              <a:rPr lang="en-US" dirty="0" err="1"/>
              <a:t>StringBuffer</a:t>
            </a:r>
            <a:r>
              <a:rPr lang="en-US" dirty="0"/>
              <a:t> may have characters and substrings inserted in the middle or appended to the end.</a:t>
            </a:r>
          </a:p>
          <a:p>
            <a:r>
              <a:rPr lang="en-US" dirty="0" err="1"/>
              <a:t>StringBuffer</a:t>
            </a:r>
            <a:r>
              <a:rPr lang="en-US" dirty="0"/>
              <a:t> will automatically grow to make room for such additions </a:t>
            </a:r>
          </a:p>
          <a:p>
            <a:pPr marL="0" indent="0">
              <a:buNone/>
            </a:pPr>
            <a:r>
              <a:rPr lang="en-US" b="1" u="sng" dirty="0" err="1"/>
              <a:t>StringBuffer</a:t>
            </a:r>
            <a:r>
              <a:rPr lang="en-US" b="1" u="sng" dirty="0"/>
              <a:t> Constructors </a:t>
            </a:r>
          </a:p>
          <a:p>
            <a:r>
              <a:rPr lang="en-US" dirty="0" err="1"/>
              <a:t>StringBuffer</a:t>
            </a:r>
            <a:r>
              <a:rPr lang="en-US" dirty="0"/>
              <a:t> defines these four constructors: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default constructor (the one with no parameters) reserves room for 16 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665F6-43AE-4C5A-879D-0ACBF5C1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10" y="3853249"/>
            <a:ext cx="5126777" cy="17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46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107092"/>
            <a:ext cx="9770076" cy="6750908"/>
          </a:xfrm>
        </p:spPr>
        <p:txBody>
          <a:bodyPr/>
          <a:lstStyle/>
          <a:p>
            <a:r>
              <a:rPr lang="en-US" dirty="0"/>
              <a:t>The second version accepts an integer argument that explicitly sets the size of the buffer. </a:t>
            </a:r>
          </a:p>
          <a:p>
            <a:r>
              <a:rPr lang="en-US" dirty="0"/>
              <a:t>The third version accepts a String argument that sets the initial contents of the </a:t>
            </a:r>
            <a:r>
              <a:rPr lang="en-US" dirty="0" err="1"/>
              <a:t>StringBuffer</a:t>
            </a:r>
            <a:r>
              <a:rPr lang="en-US" dirty="0"/>
              <a:t> object and reserves room for 16 more characters.</a:t>
            </a:r>
          </a:p>
          <a:p>
            <a:r>
              <a:rPr lang="en-US" dirty="0"/>
              <a:t>The fourth constructor creates an object that contains the character sequence contained in chars.</a:t>
            </a:r>
          </a:p>
          <a:p>
            <a:pPr marL="0" indent="0">
              <a:buNone/>
            </a:pPr>
            <a:r>
              <a:rPr lang="en-IN" b="1" u="sng" dirty="0"/>
              <a:t>length( ) and capacity( )</a:t>
            </a:r>
          </a:p>
          <a:p>
            <a:r>
              <a:rPr lang="en-US" dirty="0"/>
              <a:t>The current length of a </a:t>
            </a:r>
            <a:r>
              <a:rPr lang="en-US" dirty="0" err="1"/>
              <a:t>StringBuffer</a:t>
            </a:r>
            <a:r>
              <a:rPr lang="en-US" dirty="0"/>
              <a:t> can be found via the length( ) method</a:t>
            </a:r>
          </a:p>
          <a:p>
            <a:r>
              <a:rPr lang="en-US" dirty="0"/>
              <a:t>The total allocated capacity can be found through the capacity( ) method. </a:t>
            </a:r>
          </a:p>
          <a:p>
            <a:r>
              <a:rPr lang="en-US" dirty="0"/>
              <a:t>They have the following general forms: </a:t>
            </a:r>
          </a:p>
          <a:p>
            <a:pPr marL="457200" lvl="1" indent="0">
              <a:buNone/>
            </a:pPr>
            <a:r>
              <a:rPr lang="en-US" dirty="0"/>
              <a:t>					int length( )        int capacity( )</a:t>
            </a:r>
            <a:endParaRPr lang="en-IN" dirty="0"/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ADEC9-F6B1-400A-8F26-94D747E9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0" y="4143632"/>
            <a:ext cx="8039100" cy="2714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A87A8-E86D-485F-8A26-E4016953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70" y="3638806"/>
            <a:ext cx="3071624" cy="12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32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u="sng" dirty="0" err="1"/>
              <a:t>ensureCapacity</a:t>
            </a:r>
            <a:r>
              <a:rPr lang="en-IN" b="1" u="sng" dirty="0"/>
              <a:t>( )</a:t>
            </a:r>
          </a:p>
          <a:p>
            <a:r>
              <a:rPr lang="en-US" dirty="0"/>
              <a:t>If you want to </a:t>
            </a:r>
            <a:r>
              <a:rPr lang="en-US" dirty="0" err="1"/>
              <a:t>preallocate</a:t>
            </a:r>
            <a:r>
              <a:rPr lang="en-US" dirty="0"/>
              <a:t> room for a certain number of characters after a </a:t>
            </a:r>
            <a:r>
              <a:rPr lang="en-US" dirty="0" err="1"/>
              <a:t>StringBuffer</a:t>
            </a:r>
            <a:r>
              <a:rPr lang="en-US" dirty="0"/>
              <a:t> has been constructed, you can use </a:t>
            </a:r>
            <a:r>
              <a:rPr lang="en-US" dirty="0" err="1"/>
              <a:t>ensureCapacity</a:t>
            </a:r>
            <a:r>
              <a:rPr lang="en-US" dirty="0"/>
              <a:t>( ) to set the size of the buffer. </a:t>
            </a:r>
          </a:p>
          <a:p>
            <a:r>
              <a:rPr lang="en-US" dirty="0" err="1"/>
              <a:t>ensureCapacity</a:t>
            </a:r>
            <a:r>
              <a:rPr lang="en-US" dirty="0"/>
              <a:t>( ) has this general form: </a:t>
            </a:r>
          </a:p>
          <a:p>
            <a:pPr marL="0" indent="0">
              <a:buNone/>
            </a:pPr>
            <a:r>
              <a:rPr lang="en-US" dirty="0"/>
              <a:t>					void </a:t>
            </a:r>
            <a:r>
              <a:rPr lang="en-US" dirty="0" err="1"/>
              <a:t>ensureCapacity</a:t>
            </a:r>
            <a:r>
              <a:rPr lang="en-US" dirty="0"/>
              <a:t>(int capacity) </a:t>
            </a:r>
          </a:p>
          <a:p>
            <a:r>
              <a:rPr lang="en-US" dirty="0"/>
              <a:t>Here, capacity specifies the size of the buffer.</a:t>
            </a:r>
            <a:endParaRPr lang="en-US" b="1" u="sng" dirty="0"/>
          </a:p>
          <a:p>
            <a:pPr marL="0" indent="0">
              <a:buNone/>
            </a:pPr>
            <a:r>
              <a:rPr lang="en-US" b="1" u="sng" dirty="0" err="1"/>
              <a:t>setLength</a:t>
            </a:r>
            <a:r>
              <a:rPr lang="en-US" b="1" u="sng" dirty="0"/>
              <a:t>( ) </a:t>
            </a:r>
          </a:p>
          <a:p>
            <a:r>
              <a:rPr lang="en-US" dirty="0"/>
              <a:t>To set the length of the buffer within a </a:t>
            </a:r>
            <a:r>
              <a:rPr lang="en-US" dirty="0" err="1"/>
              <a:t>StringBuffer</a:t>
            </a:r>
            <a:r>
              <a:rPr lang="en-US" dirty="0"/>
              <a:t> object, use </a:t>
            </a:r>
            <a:r>
              <a:rPr lang="en-US" dirty="0" err="1"/>
              <a:t>setLength</a:t>
            </a:r>
            <a:r>
              <a:rPr lang="en-US" dirty="0"/>
              <a:t>( ). </a:t>
            </a:r>
          </a:p>
          <a:p>
            <a:r>
              <a:rPr lang="en-US" dirty="0"/>
              <a:t>Its general form is shown here: </a:t>
            </a:r>
          </a:p>
          <a:p>
            <a:pPr marL="0" indent="0">
              <a:buNone/>
            </a:pPr>
            <a:r>
              <a:rPr lang="en-US" dirty="0"/>
              <a:t>					void </a:t>
            </a:r>
            <a:r>
              <a:rPr lang="en-US" dirty="0" err="1"/>
              <a:t>setLength</a:t>
            </a:r>
            <a:r>
              <a:rPr lang="en-US" dirty="0"/>
              <a:t>(int </a:t>
            </a:r>
            <a:r>
              <a:rPr lang="en-US" dirty="0" err="1"/>
              <a:t>len</a:t>
            </a:r>
            <a:r>
              <a:rPr lang="en-US" dirty="0"/>
              <a:t>) </a:t>
            </a:r>
          </a:p>
          <a:p>
            <a:r>
              <a:rPr lang="en-US" dirty="0"/>
              <a:t>Here, </a:t>
            </a:r>
            <a:r>
              <a:rPr lang="en-US" dirty="0" err="1"/>
              <a:t>len</a:t>
            </a:r>
            <a:r>
              <a:rPr lang="en-US" dirty="0"/>
              <a:t> specifies the length of the buffer. This value must be nonnegative</a:t>
            </a:r>
          </a:p>
          <a:p>
            <a:pPr marL="0" indent="0">
              <a:buNone/>
            </a:pPr>
            <a:r>
              <a:rPr lang="en-US" b="1" u="sng" dirty="0" err="1"/>
              <a:t>charAt</a:t>
            </a:r>
            <a:r>
              <a:rPr lang="en-US" b="1" u="sng" dirty="0"/>
              <a:t>( ) and </a:t>
            </a:r>
            <a:r>
              <a:rPr lang="en-US" b="1" u="sng" dirty="0" err="1"/>
              <a:t>setCharAt</a:t>
            </a:r>
            <a:r>
              <a:rPr lang="en-US" b="1" u="sng" dirty="0"/>
              <a:t>( ) </a:t>
            </a:r>
          </a:p>
          <a:p>
            <a:r>
              <a:rPr lang="en-US" dirty="0"/>
              <a:t>The value of a single character can be obtained from a </a:t>
            </a:r>
            <a:r>
              <a:rPr lang="en-US" dirty="0" err="1"/>
              <a:t>StringBuffer</a:t>
            </a:r>
            <a:r>
              <a:rPr lang="en-US" dirty="0"/>
              <a:t> via the </a:t>
            </a:r>
            <a:r>
              <a:rPr lang="en-US" dirty="0" err="1"/>
              <a:t>charAt</a:t>
            </a:r>
            <a:r>
              <a:rPr lang="en-US" dirty="0"/>
              <a:t>( ) method. </a:t>
            </a:r>
          </a:p>
          <a:p>
            <a:r>
              <a:rPr lang="en-US" dirty="0"/>
              <a:t>You can set the value of a character within a </a:t>
            </a:r>
            <a:r>
              <a:rPr lang="en-US" dirty="0" err="1"/>
              <a:t>StringBuffer</a:t>
            </a:r>
            <a:r>
              <a:rPr lang="en-US" dirty="0"/>
              <a:t> using </a:t>
            </a:r>
            <a:r>
              <a:rPr lang="en-US" dirty="0" err="1"/>
              <a:t>setCharAt</a:t>
            </a:r>
            <a:r>
              <a:rPr lang="en-US" dirty="0"/>
              <a:t>( ). </a:t>
            </a:r>
          </a:p>
          <a:p>
            <a:r>
              <a:rPr lang="en-US" dirty="0"/>
              <a:t>Their general forms are shown here: </a:t>
            </a:r>
          </a:p>
          <a:p>
            <a:pPr marL="0" indent="0">
              <a:buNone/>
            </a:pPr>
            <a:r>
              <a:rPr lang="en-US" dirty="0"/>
              <a:t>				char </a:t>
            </a:r>
            <a:r>
              <a:rPr lang="en-US" dirty="0" err="1"/>
              <a:t>charAt</a:t>
            </a:r>
            <a:r>
              <a:rPr lang="en-US" dirty="0"/>
              <a:t>(int where)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9608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57665"/>
            <a:ext cx="9770076" cy="6680886"/>
          </a:xfrm>
        </p:spPr>
        <p:txBody>
          <a:bodyPr/>
          <a:lstStyle/>
          <a:p>
            <a:r>
              <a:rPr lang="en-US" dirty="0"/>
              <a:t>where specifies the index of the character being obtained. </a:t>
            </a:r>
          </a:p>
          <a:p>
            <a:pPr marL="0" indent="0">
              <a:buNone/>
            </a:pPr>
            <a:r>
              <a:rPr lang="en-US" dirty="0"/>
              <a:t>				void </a:t>
            </a:r>
            <a:r>
              <a:rPr lang="en-US" dirty="0" err="1"/>
              <a:t>setCharAt</a:t>
            </a:r>
            <a:r>
              <a:rPr lang="en-US" dirty="0"/>
              <a:t>(int where, char </a:t>
            </a:r>
            <a:r>
              <a:rPr lang="en-US" dirty="0" err="1"/>
              <a:t>ch</a:t>
            </a:r>
            <a:r>
              <a:rPr lang="en-US" dirty="0"/>
              <a:t>) For </a:t>
            </a:r>
            <a:r>
              <a:rPr lang="en-US" dirty="0" err="1"/>
              <a:t>charAt</a:t>
            </a:r>
            <a:r>
              <a:rPr lang="en-US" dirty="0"/>
              <a:t>( )</a:t>
            </a:r>
          </a:p>
          <a:p>
            <a:r>
              <a:rPr lang="en-US" dirty="0"/>
              <a:t>where specifies the index of the character being set, and </a:t>
            </a:r>
            <a:r>
              <a:rPr lang="en-US" dirty="0" err="1"/>
              <a:t>ch</a:t>
            </a:r>
            <a:r>
              <a:rPr lang="en-US" dirty="0"/>
              <a:t> specifies the new value of that character. 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1E176-DB5C-40F5-80CA-69F64B5F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97" y="1295946"/>
            <a:ext cx="8416753" cy="54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3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err="1"/>
              <a:t>getChars</a:t>
            </a:r>
            <a:r>
              <a:rPr lang="en-US" b="1" u="sng" dirty="0"/>
              <a:t>( ) </a:t>
            </a:r>
          </a:p>
          <a:p>
            <a:r>
              <a:rPr lang="en-US" dirty="0"/>
              <a:t>To copy a substring of a </a:t>
            </a:r>
            <a:r>
              <a:rPr lang="en-US" dirty="0" err="1"/>
              <a:t>StringBuffer</a:t>
            </a:r>
            <a:r>
              <a:rPr lang="en-US" dirty="0"/>
              <a:t> into an array, use the </a:t>
            </a:r>
            <a:r>
              <a:rPr lang="en-US" dirty="0" err="1"/>
              <a:t>getChars</a:t>
            </a:r>
            <a:r>
              <a:rPr lang="en-US" dirty="0"/>
              <a:t>( ) method. </a:t>
            </a:r>
          </a:p>
          <a:p>
            <a:r>
              <a:rPr lang="en-US" dirty="0"/>
              <a:t>It has this general form: </a:t>
            </a:r>
          </a:p>
          <a:p>
            <a:pPr marL="0" indent="0">
              <a:buNone/>
            </a:pPr>
            <a:r>
              <a:rPr lang="en-US" dirty="0"/>
              <a:t>			void </a:t>
            </a:r>
            <a:r>
              <a:rPr lang="en-US" dirty="0" err="1"/>
              <a:t>getChars</a:t>
            </a:r>
            <a:r>
              <a:rPr lang="en-US" dirty="0"/>
              <a:t>(int </a:t>
            </a:r>
            <a:r>
              <a:rPr lang="en-US" dirty="0" err="1"/>
              <a:t>sourceStart</a:t>
            </a:r>
            <a:r>
              <a:rPr lang="en-US" dirty="0"/>
              <a:t>, int </a:t>
            </a:r>
            <a:r>
              <a:rPr lang="en-US" dirty="0" err="1"/>
              <a:t>sourceEnd</a:t>
            </a:r>
            <a:r>
              <a:rPr lang="en-US" dirty="0"/>
              <a:t>, char target[ ], int </a:t>
            </a:r>
            <a:r>
              <a:rPr lang="en-US" dirty="0" err="1"/>
              <a:t>targetStart</a:t>
            </a:r>
            <a:r>
              <a:rPr lang="en-US" dirty="0"/>
              <a:t>) </a:t>
            </a:r>
          </a:p>
          <a:p>
            <a:r>
              <a:rPr lang="en-US" dirty="0"/>
              <a:t>Here, </a:t>
            </a:r>
            <a:r>
              <a:rPr lang="en-US" dirty="0" err="1"/>
              <a:t>sourceStart</a:t>
            </a:r>
            <a:r>
              <a:rPr lang="en-US" dirty="0"/>
              <a:t> specifies the index of the beginning of the substring, and </a:t>
            </a:r>
            <a:r>
              <a:rPr lang="en-US" dirty="0" err="1"/>
              <a:t>sourceEnd</a:t>
            </a:r>
            <a:r>
              <a:rPr lang="en-US" dirty="0"/>
              <a:t> specifies an index that is one past the end of the desired substring.</a:t>
            </a:r>
          </a:p>
          <a:p>
            <a:r>
              <a:rPr lang="en-US" dirty="0"/>
              <a:t>The array that will receive the characters is specified by target. The index within target at which the substring will be copied is passed in </a:t>
            </a:r>
            <a:r>
              <a:rPr lang="en-US" dirty="0" err="1"/>
              <a:t>targetStart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u="sng" dirty="0"/>
              <a:t>append( ) </a:t>
            </a:r>
          </a:p>
          <a:p>
            <a:r>
              <a:rPr lang="en-US" dirty="0"/>
              <a:t>The append( ) method concatenates the string representation of any other type of data to the end of the invoking </a:t>
            </a:r>
            <a:r>
              <a:rPr lang="en-US" dirty="0" err="1"/>
              <a:t>StringBuffer</a:t>
            </a:r>
            <a:r>
              <a:rPr lang="en-US" dirty="0"/>
              <a:t> object. </a:t>
            </a:r>
          </a:p>
          <a:p>
            <a:r>
              <a:rPr lang="en-US" dirty="0"/>
              <a:t>Different forms are: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68C77A-D2FC-4B71-8F68-A963C9048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92" y="4799056"/>
            <a:ext cx="5134853" cy="14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4A0FF4A-3C37-4BEE-9F46-A7C111BE9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342" y="650790"/>
            <a:ext cx="9360221" cy="47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93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insert( ) </a:t>
            </a:r>
          </a:p>
          <a:p>
            <a:r>
              <a:rPr lang="en-US" dirty="0"/>
              <a:t>The insert( ) method inserts one string into another</a:t>
            </a:r>
          </a:p>
          <a:p>
            <a:r>
              <a:rPr lang="en-US" dirty="0"/>
              <a:t>These are a few of its forms: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index specifies the index at which point the string will be inserted into the invoking </a:t>
            </a:r>
            <a:r>
              <a:rPr lang="en-US" dirty="0" err="1"/>
              <a:t>StringBuffer</a:t>
            </a:r>
            <a:r>
              <a:rPr lang="en-US" dirty="0"/>
              <a:t> object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943BF-B4EA-4708-A95D-60CFED21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56" y="1623884"/>
            <a:ext cx="497205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13A72-DE4A-410B-AB10-8FF6919A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481" y="3333750"/>
            <a:ext cx="73247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99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reverse( ) </a:t>
            </a:r>
          </a:p>
          <a:p>
            <a:r>
              <a:rPr lang="en-US" dirty="0"/>
              <a:t>You can reverse the characters within a </a:t>
            </a:r>
            <a:r>
              <a:rPr lang="en-US" dirty="0" err="1"/>
              <a:t>StringBuffer</a:t>
            </a:r>
            <a:r>
              <a:rPr lang="en-US" dirty="0"/>
              <a:t> object using reverse( ), shown here: 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dirty="0" err="1"/>
              <a:t>StringBuffer</a:t>
            </a:r>
            <a:r>
              <a:rPr lang="en-US" dirty="0"/>
              <a:t> reverse( )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76A7B-E709-467A-A070-01C366F7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21476"/>
            <a:ext cx="7162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24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4695568" cy="643375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delete( ) and </a:t>
            </a:r>
            <a:r>
              <a:rPr lang="en-IN" b="1" u="sng" dirty="0" err="1"/>
              <a:t>deleteCharAt</a:t>
            </a:r>
            <a:r>
              <a:rPr lang="en-IN" b="1" u="sng" dirty="0"/>
              <a:t>( )</a:t>
            </a:r>
          </a:p>
          <a:p>
            <a:r>
              <a:rPr lang="en-US" dirty="0"/>
              <a:t>The delete( ) method deletes a sequence of characters from the invoking object. </a:t>
            </a:r>
          </a:p>
          <a:p>
            <a:r>
              <a:rPr lang="en-US" dirty="0"/>
              <a:t>Here, </a:t>
            </a:r>
            <a:r>
              <a:rPr lang="en-US" dirty="0" err="1"/>
              <a:t>startIndex</a:t>
            </a:r>
            <a:r>
              <a:rPr lang="en-US" dirty="0"/>
              <a:t> specifies the index of the first character to remove, and </a:t>
            </a:r>
            <a:r>
              <a:rPr lang="en-US" dirty="0" err="1"/>
              <a:t>endIndex</a:t>
            </a:r>
            <a:r>
              <a:rPr lang="en-US" dirty="0"/>
              <a:t> specifies an index one past the last character to remove.</a:t>
            </a:r>
          </a:p>
          <a:p>
            <a:r>
              <a:rPr lang="en-US" dirty="0"/>
              <a:t>The </a:t>
            </a:r>
            <a:r>
              <a:rPr lang="en-US" dirty="0" err="1"/>
              <a:t>deleteCharAt</a:t>
            </a:r>
            <a:r>
              <a:rPr lang="en-US" dirty="0"/>
              <a:t>( ) method deletes the character at the index specified by loc.</a:t>
            </a:r>
          </a:p>
          <a:p>
            <a:r>
              <a:rPr lang="en-US" dirty="0"/>
              <a:t>These methods are shown here: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9794E0-BA70-452C-9DC0-BD1F5925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" y="4314568"/>
            <a:ext cx="4695568" cy="67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582B1C-E8C4-4054-8234-CD7F1C3C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178" y="1771136"/>
            <a:ext cx="7232822" cy="50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String Creation</a:t>
            </a:r>
          </a:p>
          <a:p>
            <a:r>
              <a:rPr lang="en-US" altLang="en-US" dirty="0"/>
              <a:t>There are two ways to create a String in Java</a:t>
            </a:r>
          </a:p>
          <a:p>
            <a:pPr lvl="2"/>
            <a:r>
              <a:rPr lang="en-US" altLang="en-US" dirty="0"/>
              <a:t>String literal</a:t>
            </a:r>
          </a:p>
          <a:p>
            <a:pPr lvl="3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String </a:t>
            </a:r>
            <a:r>
              <a:rPr lang="en-US" altLang="en-US" b="1" dirty="0"/>
              <a:t>name</a:t>
            </a:r>
            <a:r>
              <a:rPr lang="en-US" altLang="en-US" dirty="0">
                <a:latin typeface="Courier New" panose="02070309020205020404" pitchFamily="49" charset="0"/>
              </a:rPr>
              <a:t> = “</a:t>
            </a:r>
            <a:r>
              <a:rPr lang="en-US" altLang="en-US" b="1" dirty="0"/>
              <a:t>hello</a:t>
            </a:r>
            <a:r>
              <a:rPr lang="en-US" altLang="en-US" dirty="0">
                <a:latin typeface="Courier New" panose="02070309020205020404" pitchFamily="49" charset="0"/>
              </a:rPr>
              <a:t>";</a:t>
            </a:r>
          </a:p>
          <a:p>
            <a:pPr lvl="2"/>
            <a:r>
              <a:rPr lang="en-US" altLang="en-US" dirty="0"/>
              <a:t>Using new keyword</a:t>
            </a:r>
          </a:p>
          <a:p>
            <a:pPr lvl="1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String </a:t>
            </a:r>
            <a:r>
              <a:rPr lang="en-US" altLang="en-US" b="1" dirty="0"/>
              <a:t>str1</a:t>
            </a:r>
            <a:r>
              <a:rPr lang="en-US" altLang="en-US" dirty="0">
                <a:latin typeface="Courier New" panose="02070309020205020404" pitchFamily="49" charset="0"/>
              </a:rPr>
              <a:t>= new String("Welcome");</a:t>
            </a:r>
            <a:endParaRPr lang="en-US" altLang="en-US" dirty="0"/>
          </a:p>
          <a:p>
            <a:pPr marL="0" indent="0">
              <a:buNone/>
            </a:pPr>
            <a:r>
              <a:rPr lang="en-IN" b="1" u="sng" dirty="0"/>
              <a:t>Difference Between String Literal &amp; String Object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C8B0-F8DC-4545-BDC3-939DDEA8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48" y="2865033"/>
            <a:ext cx="59340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00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replace( ) </a:t>
            </a:r>
          </a:p>
          <a:p>
            <a:r>
              <a:rPr lang="en-US" dirty="0"/>
              <a:t>To replace one set of characters with another set inside a </a:t>
            </a:r>
            <a:r>
              <a:rPr lang="en-US" dirty="0" err="1"/>
              <a:t>StringBuffer</a:t>
            </a:r>
            <a:r>
              <a:rPr lang="en-US" dirty="0"/>
              <a:t> object </a:t>
            </a:r>
          </a:p>
          <a:p>
            <a:r>
              <a:rPr lang="en-US" dirty="0"/>
              <a:t>Its signature is shown here: 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StringBuffer</a:t>
            </a:r>
            <a:r>
              <a:rPr lang="en-US" dirty="0"/>
              <a:t> replace(int </a:t>
            </a:r>
            <a:r>
              <a:rPr lang="en-US" dirty="0" err="1"/>
              <a:t>startIndex</a:t>
            </a:r>
            <a:r>
              <a:rPr lang="en-US" dirty="0"/>
              <a:t>, int </a:t>
            </a:r>
            <a:r>
              <a:rPr lang="en-US" dirty="0" err="1"/>
              <a:t>endIndex</a:t>
            </a:r>
            <a:r>
              <a:rPr lang="en-US" dirty="0"/>
              <a:t>, String str) </a:t>
            </a:r>
          </a:p>
          <a:p>
            <a:r>
              <a:rPr lang="en-US" dirty="0"/>
              <a:t>The substring being replaced is specified by the indexes </a:t>
            </a:r>
            <a:r>
              <a:rPr lang="en-US" dirty="0" err="1"/>
              <a:t>startIndex</a:t>
            </a:r>
            <a:r>
              <a:rPr lang="en-US" dirty="0"/>
              <a:t> and </a:t>
            </a:r>
            <a:r>
              <a:rPr lang="en-US" dirty="0" err="1"/>
              <a:t>endIndex</a:t>
            </a:r>
            <a:r>
              <a:rPr lang="en-US" dirty="0"/>
              <a:t>. </a:t>
            </a:r>
          </a:p>
          <a:p>
            <a:r>
              <a:rPr lang="en-US" dirty="0"/>
              <a:t>The replacement string is passed in str.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97F22-69D0-41C9-B501-65919C8B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86" y="2966523"/>
            <a:ext cx="8477250" cy="1419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63EBA-E7B4-4C86-9E12-F012A8E2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32" y="4138612"/>
            <a:ext cx="7124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15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D50B-FD1F-427A-A4AE-158D24A79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23" y="15623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Collections framework : Collections overview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204DE-426D-42E7-9A56-DD33AF6D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4" y="996778"/>
            <a:ext cx="9941456" cy="5704983"/>
          </a:xfrm>
        </p:spPr>
        <p:txBody>
          <a:bodyPr/>
          <a:lstStyle/>
          <a:p>
            <a:pPr marL="0" indent="0" fontAlgn="base">
              <a:buNone/>
            </a:pPr>
            <a:r>
              <a:rPr lang="en-IN" b="1" u="sng" dirty="0"/>
              <a:t>Java collections</a:t>
            </a:r>
            <a:endParaRPr lang="en-US" b="1" u="sng" dirty="0"/>
          </a:p>
          <a:p>
            <a:pPr fontAlgn="base"/>
            <a:r>
              <a:rPr lang="en-US" dirty="0"/>
              <a:t>Java collections refer to a collection of individual objects that are represented as a single unit. </a:t>
            </a:r>
          </a:p>
          <a:p>
            <a:pPr fontAlgn="base"/>
            <a:r>
              <a:rPr lang="en-US" dirty="0"/>
              <a:t>You can perform all operations such as searching, sorting, insertion, manipulation, deletion, etc., on Java collections just like you do it on data.</a:t>
            </a:r>
          </a:p>
          <a:p>
            <a:pPr marL="0" indent="0">
              <a:buNone/>
            </a:pPr>
            <a:r>
              <a:rPr lang="en-IN" b="1" u="sng" dirty="0"/>
              <a:t>Java Collection Framework</a:t>
            </a:r>
            <a:endParaRPr lang="en-US" u="sng" dirty="0"/>
          </a:p>
          <a:p>
            <a:pPr fontAlgn="base"/>
            <a:r>
              <a:rPr lang="en-US" dirty="0"/>
              <a:t>A Java collection framework provides an architecture to store and manipulate a group of objects. </a:t>
            </a:r>
            <a:endParaRPr lang="en-US" sz="1400" dirty="0"/>
          </a:p>
          <a:p>
            <a:pPr fontAlgn="base"/>
            <a:r>
              <a:rPr lang="en-US" dirty="0"/>
              <a:t>A Java collection framework includes the following:</a:t>
            </a:r>
            <a:endParaRPr lang="en-US" sz="1400" dirty="0"/>
          </a:p>
          <a:p>
            <a:pPr lvl="1" fontAlgn="base"/>
            <a:r>
              <a:rPr lang="en-US" dirty="0"/>
              <a:t>Interfaces</a:t>
            </a:r>
            <a:endParaRPr lang="en-US" sz="1100" dirty="0"/>
          </a:p>
          <a:p>
            <a:pPr lvl="1" fontAlgn="base"/>
            <a:r>
              <a:rPr lang="en-US" dirty="0"/>
              <a:t>Classes</a:t>
            </a:r>
            <a:endParaRPr lang="en-US" sz="1100" dirty="0"/>
          </a:p>
          <a:p>
            <a:pPr lvl="1" fontAlgn="base"/>
            <a:r>
              <a:rPr lang="en-US" dirty="0"/>
              <a:t>Algorithm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489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Why use Java collection?</a:t>
            </a:r>
          </a:p>
          <a:p>
            <a:pPr fontAlgn="base"/>
            <a:r>
              <a:rPr lang="en-US" dirty="0"/>
              <a:t>There are several benefits of using Java collections such as:</a:t>
            </a:r>
            <a:endParaRPr lang="en-US" sz="1400" dirty="0"/>
          </a:p>
          <a:p>
            <a:pPr lvl="1" fontAlgn="base"/>
            <a:r>
              <a:rPr lang="en-US" dirty="0"/>
              <a:t>Reducing the effort required to write the code by providing useful data structures and algorithms</a:t>
            </a:r>
            <a:endParaRPr lang="en-US" sz="1100" dirty="0"/>
          </a:p>
          <a:p>
            <a:pPr lvl="1" fontAlgn="base"/>
            <a:r>
              <a:rPr lang="en-US" dirty="0"/>
              <a:t>Java collections provide high-performance and high-quality data structures and algorithms thereby increasing the speed and quality</a:t>
            </a:r>
            <a:endParaRPr lang="en-US" sz="1100" dirty="0"/>
          </a:p>
          <a:p>
            <a:pPr lvl="1" fontAlgn="base"/>
            <a:r>
              <a:rPr lang="en-US" dirty="0"/>
              <a:t>Unrelated APIs can pass collection interfaces back and forth</a:t>
            </a:r>
            <a:endParaRPr lang="en-US" sz="1100" dirty="0"/>
          </a:p>
          <a:p>
            <a:pPr lvl="1" fontAlgn="base"/>
            <a:r>
              <a:rPr lang="en-US" dirty="0"/>
              <a:t>Decreases extra effort required to learn, use, and design new API’s</a:t>
            </a:r>
            <a:endParaRPr lang="en-US" sz="1100" dirty="0"/>
          </a:p>
          <a:p>
            <a:pPr lvl="1" fontAlgn="base"/>
            <a:r>
              <a:rPr lang="en-US" dirty="0"/>
              <a:t>Supports reusability of standard data structures and algorithms</a:t>
            </a:r>
            <a:endParaRPr lang="en-US" sz="1100" dirty="0"/>
          </a:p>
          <a:p>
            <a:endParaRPr lang="en-US" dirty="0"/>
          </a:p>
          <a:p>
            <a:pPr marL="0" indent="0">
              <a:buNone/>
            </a:pPr>
            <a:r>
              <a:rPr lang="en-IN" b="1" u="sng" dirty="0"/>
              <a:t>Hierarchy of Collection Framework</a:t>
            </a:r>
            <a:endParaRPr lang="en-IN" u="sng" dirty="0"/>
          </a:p>
          <a:p>
            <a:r>
              <a:rPr lang="en-US" dirty="0"/>
              <a:t>The </a:t>
            </a:r>
            <a:r>
              <a:rPr lang="en-US" dirty="0" err="1"/>
              <a:t>java.util</a:t>
            </a:r>
            <a:r>
              <a:rPr lang="en-US" dirty="0"/>
              <a:t> package contains all the classes and interfaces for the Collection framework.</a:t>
            </a: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5386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xDR2m0QShZFa0JViUwCHfplM6D9JoAas9DpQagp-0mP17ZXKHWnLgSfa2XoRl16VXaQD-ofaIyKXLH2T6DcWdrK8l07TDiCywyzjRkfYb8xQfLeogwZosRBdUzKdoVVEbwKgnWw">
            <a:extLst>
              <a:ext uri="{FF2B5EF4-FFF2-40B4-BE49-F238E27FC236}">
                <a16:creationId xmlns:a16="http://schemas.microsoft.com/office/drawing/2014/main" id="{5C450BBD-6EB5-44DC-8E51-6B727D2C9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0" y="417399"/>
            <a:ext cx="7692690" cy="644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934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D617-87D5-44FD-A03A-F5CC634CB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8" y="156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Collections Interface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3D1DE-AD9A-418C-94F8-20758445A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57" y="980303"/>
            <a:ext cx="10190205" cy="5721459"/>
          </a:xfrm>
        </p:spPr>
        <p:txBody>
          <a:bodyPr/>
          <a:lstStyle/>
          <a:p>
            <a:pPr fontAlgn="base"/>
            <a:r>
              <a:rPr lang="en-US" dirty="0"/>
              <a:t>The Collection interface is the root interface of the Java collections framework.</a:t>
            </a:r>
          </a:p>
          <a:p>
            <a:pPr fontAlgn="base"/>
            <a:r>
              <a:rPr lang="en-US" dirty="0"/>
              <a:t>There is no direct implementation of this interface. However, it is implemented through its </a:t>
            </a:r>
            <a:r>
              <a:rPr lang="en-US" dirty="0" err="1"/>
              <a:t>subinterfaces</a:t>
            </a:r>
            <a:r>
              <a:rPr lang="en-US" dirty="0"/>
              <a:t> like List, Set, and Queue.</a:t>
            </a:r>
          </a:p>
          <a:p>
            <a:pPr fontAlgn="base"/>
            <a:r>
              <a:rPr lang="en-US" dirty="0"/>
              <a:t>For example, the </a:t>
            </a:r>
            <a:r>
              <a:rPr lang="en-US" dirty="0" err="1"/>
              <a:t>ArrayList</a:t>
            </a:r>
            <a:r>
              <a:rPr lang="en-US" dirty="0"/>
              <a:t> class implements the List interface which is a </a:t>
            </a:r>
            <a:r>
              <a:rPr lang="en-US" dirty="0" err="1"/>
              <a:t>subinterface</a:t>
            </a:r>
            <a:r>
              <a:rPr lang="en-US" dirty="0"/>
              <a:t> of the Collection Interface.</a:t>
            </a:r>
          </a:p>
          <a:p>
            <a:pPr marL="0" indent="0">
              <a:buNone/>
            </a:pPr>
            <a:r>
              <a:rPr lang="en-IN" b="1" u="sng" dirty="0" err="1"/>
              <a:t>Subinterfaces</a:t>
            </a:r>
            <a:r>
              <a:rPr lang="en-IN" b="1" u="sng" dirty="0"/>
              <a:t> of Collection</a:t>
            </a:r>
          </a:p>
          <a:p>
            <a:pPr fontAlgn="base"/>
            <a:r>
              <a:rPr lang="en-US" dirty="0"/>
              <a:t>The Collection interface includes </a:t>
            </a:r>
            <a:r>
              <a:rPr lang="en-US" dirty="0" err="1"/>
              <a:t>subinterfaces</a:t>
            </a:r>
            <a:r>
              <a:rPr lang="en-US" dirty="0"/>
              <a:t> that are implemented by various classes in Java.</a:t>
            </a:r>
            <a:endParaRPr lang="en-US" sz="1400" dirty="0"/>
          </a:p>
          <a:p>
            <a:pPr fontAlgn="base"/>
            <a:r>
              <a:rPr lang="en-US" b="1" dirty="0"/>
              <a:t>List Interface</a:t>
            </a:r>
            <a:endParaRPr lang="en-US" sz="1400" b="1" dirty="0"/>
          </a:p>
          <a:p>
            <a:pPr lvl="1" fontAlgn="base"/>
            <a:r>
              <a:rPr lang="en-US" dirty="0"/>
              <a:t>is an ordered collection that allows us to add and remove elements like an array. </a:t>
            </a:r>
            <a:endParaRPr lang="en-US" sz="1100" dirty="0"/>
          </a:p>
          <a:p>
            <a:pPr fontAlgn="base"/>
            <a:r>
              <a:rPr lang="en-US" b="1" dirty="0"/>
              <a:t>Set Interface</a:t>
            </a:r>
            <a:endParaRPr lang="en-US" sz="1400" b="1" dirty="0"/>
          </a:p>
          <a:p>
            <a:pPr lvl="1" fontAlgn="base"/>
            <a:r>
              <a:rPr lang="en-US" dirty="0"/>
              <a:t>Allows us to store elements in different sets similar to the set in mathematics. It cannot have duplicate elements. </a:t>
            </a:r>
            <a:endParaRPr lang="en-US" sz="1100" dirty="0"/>
          </a:p>
          <a:p>
            <a:pPr fontAlgn="base"/>
            <a:r>
              <a:rPr lang="en-US" b="1" dirty="0"/>
              <a:t>Queue Interface</a:t>
            </a:r>
            <a:endParaRPr lang="en-US" sz="1400" b="1" dirty="0"/>
          </a:p>
          <a:p>
            <a:pPr lvl="1" fontAlgn="base"/>
            <a:r>
              <a:rPr lang="en-US" dirty="0"/>
              <a:t>is used when we want to store and access elements in First In, First Out(FIFO) manner. 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3349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Methods of Collection</a:t>
            </a:r>
          </a:p>
          <a:p>
            <a:pPr fontAlgn="base"/>
            <a:r>
              <a:rPr lang="en-US" dirty="0"/>
              <a:t>The Collection interface includes various methods that can be used to perform different operations on objects. </a:t>
            </a:r>
            <a:endParaRPr lang="en-US" sz="1400" dirty="0"/>
          </a:p>
          <a:p>
            <a:pPr fontAlgn="base"/>
            <a:r>
              <a:rPr lang="en-US" dirty="0"/>
              <a:t>These methods are available in all its </a:t>
            </a:r>
            <a:r>
              <a:rPr lang="en-US" dirty="0" err="1"/>
              <a:t>subinterfaces</a:t>
            </a:r>
            <a:r>
              <a:rPr lang="en-US" dirty="0"/>
              <a:t>.</a:t>
            </a:r>
            <a:endParaRPr lang="en-US" sz="1400" dirty="0"/>
          </a:p>
          <a:p>
            <a:pPr lvl="1" fontAlgn="base"/>
            <a:r>
              <a:rPr lang="en-US" dirty="0"/>
              <a:t>add() - inserts the specified element to the collection</a:t>
            </a:r>
            <a:endParaRPr lang="en-US" sz="1100" dirty="0"/>
          </a:p>
          <a:p>
            <a:pPr lvl="1" fontAlgn="base"/>
            <a:r>
              <a:rPr lang="en-US" dirty="0"/>
              <a:t>size() - returns the size of the collection</a:t>
            </a:r>
            <a:endParaRPr lang="en-US" sz="1100" dirty="0"/>
          </a:p>
          <a:p>
            <a:pPr lvl="1" fontAlgn="base"/>
            <a:r>
              <a:rPr lang="en-US" dirty="0"/>
              <a:t>remove() - removes the specified element from the collection</a:t>
            </a:r>
            <a:endParaRPr lang="en-US" sz="1100" dirty="0"/>
          </a:p>
          <a:p>
            <a:pPr lvl="1" fontAlgn="base"/>
            <a:r>
              <a:rPr lang="en-US" dirty="0"/>
              <a:t>iterator() - returns an iterator to access elements of the collection</a:t>
            </a:r>
            <a:endParaRPr lang="en-US" sz="1100" dirty="0"/>
          </a:p>
          <a:p>
            <a:pPr lvl="1" fontAlgn="base"/>
            <a:r>
              <a:rPr lang="en-US" dirty="0" err="1"/>
              <a:t>addAll</a:t>
            </a:r>
            <a:r>
              <a:rPr lang="en-US" dirty="0"/>
              <a:t>() - adds all the elements of a specified collection to the collection</a:t>
            </a:r>
            <a:endParaRPr lang="en-US" sz="1100" dirty="0"/>
          </a:p>
          <a:p>
            <a:pPr lvl="1" fontAlgn="base"/>
            <a:r>
              <a:rPr lang="en-US" dirty="0" err="1"/>
              <a:t>removeAll</a:t>
            </a:r>
            <a:r>
              <a:rPr lang="en-US" dirty="0"/>
              <a:t>() - removes all the elements of the specified collection from the collection</a:t>
            </a:r>
            <a:endParaRPr lang="en-US" sz="1100" dirty="0"/>
          </a:p>
          <a:p>
            <a:pPr lvl="1" fontAlgn="base"/>
            <a:r>
              <a:rPr lang="en-US" dirty="0"/>
              <a:t>clear() - removes all the elements of the collection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9583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7572-1D41-43DA-8CEF-570AF592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379"/>
            <a:ext cx="8596668" cy="1320800"/>
          </a:xfrm>
        </p:spPr>
        <p:txBody>
          <a:bodyPr/>
          <a:lstStyle/>
          <a:p>
            <a:r>
              <a:rPr lang="en-US" dirty="0"/>
              <a:t>List Interface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0EC4E-51A1-47EF-A511-1506B714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8" y="864973"/>
            <a:ext cx="10256108" cy="5807676"/>
          </a:xfrm>
        </p:spPr>
        <p:txBody>
          <a:bodyPr/>
          <a:lstStyle/>
          <a:p>
            <a:pPr fontAlgn="base"/>
            <a:r>
              <a:rPr lang="en-US" dirty="0"/>
              <a:t>In Java, the List interface is an ordered collection that allows us to store and access elements sequentially.</a:t>
            </a:r>
          </a:p>
          <a:p>
            <a:pPr fontAlgn="base"/>
            <a:r>
              <a:rPr lang="en-US" dirty="0"/>
              <a:t>It extends the Collection interface.</a:t>
            </a:r>
          </a:p>
          <a:p>
            <a:pPr marL="0" indent="0">
              <a:buNone/>
            </a:pPr>
            <a:r>
              <a:rPr lang="en-IN" b="1" u="sng" dirty="0"/>
              <a:t>Classes that Implement List</a:t>
            </a:r>
          </a:p>
          <a:p>
            <a:pPr fontAlgn="base"/>
            <a:r>
              <a:rPr lang="en-US" dirty="0"/>
              <a:t>Since List is an interface, we cannot create objects from it.</a:t>
            </a:r>
            <a:endParaRPr lang="en-US" sz="1400" dirty="0"/>
          </a:p>
          <a:p>
            <a:pPr fontAlgn="base"/>
            <a:r>
              <a:rPr lang="en-US" dirty="0"/>
              <a:t>In order to use functionalities of the List interface, we can use these classes:</a:t>
            </a:r>
            <a:endParaRPr lang="en-US" sz="1400" dirty="0"/>
          </a:p>
          <a:p>
            <a:pPr lvl="1" fontAlgn="base"/>
            <a:r>
              <a:rPr lang="en-US" dirty="0" err="1"/>
              <a:t>ArrayList</a:t>
            </a:r>
            <a:endParaRPr lang="en-US" sz="1100" dirty="0"/>
          </a:p>
          <a:p>
            <a:pPr lvl="1" fontAlgn="base"/>
            <a:r>
              <a:rPr lang="en-US" dirty="0"/>
              <a:t>LinkedList</a:t>
            </a:r>
            <a:endParaRPr lang="en-US" sz="1100" dirty="0"/>
          </a:p>
          <a:p>
            <a:pPr lvl="1" fontAlgn="base"/>
            <a:r>
              <a:rPr lang="en-US" dirty="0"/>
              <a:t>Vector</a:t>
            </a:r>
            <a:endParaRPr lang="en-US" sz="1100" dirty="0"/>
          </a:p>
          <a:p>
            <a:pPr lvl="1" fontAlgn="base"/>
            <a:r>
              <a:rPr lang="en-US" dirty="0"/>
              <a:t>Stack</a:t>
            </a:r>
            <a:endParaRPr lang="en-US" sz="1100" dirty="0"/>
          </a:p>
          <a:p>
            <a:br>
              <a:rPr lang="en-US" dirty="0"/>
            </a:br>
            <a:endParaRPr lang="en-IN" dirty="0"/>
          </a:p>
        </p:txBody>
      </p:sp>
      <p:pic>
        <p:nvPicPr>
          <p:cNvPr id="2052" name="Picture 4" descr="https://lh6.googleusercontent.com/M20kXcYwpoxy6njAasgmcdTwSgffqyyZMD73nt7SE8-SOMDq0oRm8fwBjhLb6dsTGvG8qesk7u4QaMz73iWbZWWgWxhq-FR1SDgnd7FxeAsQdxiJmJYP7hUEsxnUxbBzRle27GA">
            <a:extLst>
              <a:ext uri="{FF2B5EF4-FFF2-40B4-BE49-F238E27FC236}">
                <a16:creationId xmlns:a16="http://schemas.microsoft.com/office/drawing/2014/main" id="{5770258F-4DB3-4462-80CE-3A8B4DE6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26" y="4322798"/>
            <a:ext cx="7559842" cy="234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374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How to use List?</a:t>
            </a:r>
            <a:endParaRPr lang="en-IN" u="sng" dirty="0"/>
          </a:p>
          <a:p>
            <a:r>
              <a:rPr lang="en-US" dirty="0"/>
              <a:t>In Java, we must import </a:t>
            </a:r>
            <a:r>
              <a:rPr lang="en-US" dirty="0" err="1"/>
              <a:t>java.util.List</a:t>
            </a:r>
            <a:r>
              <a:rPr lang="en-US" dirty="0"/>
              <a:t> package in order to use List.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Here, we have created objects list1 and list2 of classes </a:t>
            </a:r>
            <a:r>
              <a:rPr lang="en-US" dirty="0" err="1"/>
              <a:t>ArrayList</a:t>
            </a:r>
            <a:r>
              <a:rPr lang="en-US" dirty="0"/>
              <a:t> and LinkedList.</a:t>
            </a:r>
          </a:p>
          <a:p>
            <a:pPr fontAlgn="base"/>
            <a:r>
              <a:rPr lang="en-US" dirty="0"/>
              <a:t> These objects can use the functionalities of the List interface.</a:t>
            </a:r>
          </a:p>
          <a:p>
            <a:br>
              <a:rPr lang="en-US" dirty="0"/>
            </a:br>
            <a:br>
              <a:rPr lang="en-IN" dirty="0"/>
            </a:b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E87EF-C1C8-4A37-BDBA-20AE0FC1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77" y="1221707"/>
            <a:ext cx="56959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12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u="sng" dirty="0"/>
              <a:t>Methods of List</a:t>
            </a:r>
            <a:endParaRPr lang="en-IN" u="sng" dirty="0"/>
          </a:p>
          <a:p>
            <a:pPr fontAlgn="base"/>
            <a:r>
              <a:rPr lang="en-US" dirty="0"/>
              <a:t>The List interface includes all the methods of the Collection interface. Its because Collection is a super interface of List.</a:t>
            </a:r>
            <a:endParaRPr lang="en-US" sz="1200" dirty="0"/>
          </a:p>
          <a:p>
            <a:pPr fontAlgn="base"/>
            <a:r>
              <a:rPr lang="en-US" dirty="0"/>
              <a:t>Some of the commonly used methods of the Collection interface that's also available in the List interface are:</a:t>
            </a:r>
            <a:endParaRPr lang="en-US" sz="1200" dirty="0"/>
          </a:p>
          <a:p>
            <a:pPr lvl="1" fontAlgn="base"/>
            <a:r>
              <a:rPr lang="en-US" dirty="0"/>
              <a:t>add() - adds an element to a list</a:t>
            </a:r>
            <a:endParaRPr lang="en-US" sz="1120" dirty="0"/>
          </a:p>
          <a:p>
            <a:pPr lvl="1" fontAlgn="base"/>
            <a:r>
              <a:rPr lang="en-US" dirty="0" err="1"/>
              <a:t>addAll</a:t>
            </a:r>
            <a:r>
              <a:rPr lang="en-US" dirty="0"/>
              <a:t>() - adds all elements of one list to another</a:t>
            </a:r>
            <a:endParaRPr lang="en-US" sz="1120" dirty="0"/>
          </a:p>
          <a:p>
            <a:pPr lvl="1" fontAlgn="base"/>
            <a:r>
              <a:rPr lang="en-US" dirty="0"/>
              <a:t>get() - helps to randomly access elements from lists</a:t>
            </a:r>
            <a:endParaRPr lang="en-US" sz="1120" dirty="0"/>
          </a:p>
          <a:p>
            <a:pPr lvl="1" fontAlgn="base"/>
            <a:r>
              <a:rPr lang="en-US" dirty="0"/>
              <a:t>iterator() - returns iterator object that can be used to sequentially access elements of lists</a:t>
            </a:r>
            <a:endParaRPr lang="en-US" sz="1120" dirty="0"/>
          </a:p>
          <a:p>
            <a:pPr lvl="1" fontAlgn="base"/>
            <a:r>
              <a:rPr lang="en-US" dirty="0"/>
              <a:t>set() - changes elements of lists</a:t>
            </a:r>
            <a:endParaRPr lang="en-US" sz="1120" dirty="0"/>
          </a:p>
          <a:p>
            <a:pPr lvl="1" fontAlgn="base"/>
            <a:r>
              <a:rPr lang="en-US" dirty="0"/>
              <a:t>remove() - removes an element from the list</a:t>
            </a:r>
            <a:endParaRPr lang="en-US" sz="1120" dirty="0"/>
          </a:p>
          <a:p>
            <a:pPr lvl="1" fontAlgn="base"/>
            <a:r>
              <a:rPr lang="en-US" dirty="0" err="1"/>
              <a:t>removeAll</a:t>
            </a:r>
            <a:r>
              <a:rPr lang="en-US" dirty="0"/>
              <a:t>() - removes all the elements from the list</a:t>
            </a:r>
            <a:endParaRPr lang="en-US" sz="1120" dirty="0"/>
          </a:p>
          <a:p>
            <a:pPr lvl="1" fontAlgn="base"/>
            <a:r>
              <a:rPr lang="en-US" dirty="0"/>
              <a:t>clear() - removes all the elements from the list (more efficient than </a:t>
            </a:r>
            <a:r>
              <a:rPr lang="en-US" dirty="0" err="1"/>
              <a:t>removeAll</a:t>
            </a:r>
            <a:r>
              <a:rPr lang="en-US" dirty="0"/>
              <a:t>())</a:t>
            </a:r>
            <a:endParaRPr lang="en-US" sz="1120" dirty="0"/>
          </a:p>
          <a:p>
            <a:pPr lvl="1" fontAlgn="base"/>
            <a:r>
              <a:rPr lang="en-US" dirty="0"/>
              <a:t>size() - returns the length of lists</a:t>
            </a:r>
            <a:endParaRPr lang="en-US" sz="1120" dirty="0"/>
          </a:p>
          <a:p>
            <a:pPr lvl="1" fontAlgn="base"/>
            <a:r>
              <a:rPr lang="en-US" dirty="0" err="1"/>
              <a:t>toArray</a:t>
            </a:r>
            <a:r>
              <a:rPr lang="en-US" dirty="0"/>
              <a:t>() - converts a list into an array</a:t>
            </a:r>
            <a:endParaRPr lang="en-US" sz="1120" dirty="0"/>
          </a:p>
          <a:p>
            <a:pPr lvl="1" fontAlgn="base"/>
            <a:r>
              <a:rPr lang="en-US" dirty="0"/>
              <a:t>contains() - returns true if a list contains specified element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5847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CAC3-3552-4C7F-9291-E965468EE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21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Collections Class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9C51F-27B2-4A91-B81D-F77EAF6D4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1" y="946485"/>
            <a:ext cx="9193791" cy="5094878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Classes that Implement List</a:t>
            </a:r>
          </a:p>
          <a:p>
            <a:pPr fontAlgn="base"/>
            <a:r>
              <a:rPr lang="en-US" dirty="0"/>
              <a:t>Since List is an interface, we cannot create objects from it.</a:t>
            </a:r>
            <a:endParaRPr lang="en-US" sz="1400" dirty="0"/>
          </a:p>
          <a:p>
            <a:pPr fontAlgn="base"/>
            <a:r>
              <a:rPr lang="en-US" dirty="0"/>
              <a:t>In order to use functionalities of the List interface, we can use these classes:</a:t>
            </a:r>
            <a:endParaRPr lang="en-US" sz="1400" dirty="0"/>
          </a:p>
          <a:p>
            <a:pPr lvl="1" fontAlgn="base"/>
            <a:r>
              <a:rPr lang="en-US" dirty="0" err="1"/>
              <a:t>ArrayList</a:t>
            </a:r>
            <a:endParaRPr lang="en-US" sz="1100" dirty="0"/>
          </a:p>
          <a:p>
            <a:pPr lvl="1" fontAlgn="base"/>
            <a:r>
              <a:rPr lang="en-US" dirty="0"/>
              <a:t>LinkedList</a:t>
            </a:r>
            <a:endParaRPr lang="en-US" sz="1100" dirty="0"/>
          </a:p>
          <a:p>
            <a:pPr lvl="1" fontAlgn="base"/>
            <a:r>
              <a:rPr lang="en-US" dirty="0"/>
              <a:t>Vector</a:t>
            </a:r>
            <a:endParaRPr lang="en-US" sz="1100" dirty="0"/>
          </a:p>
          <a:p>
            <a:pPr lvl="1" fontAlgn="base"/>
            <a:r>
              <a:rPr lang="en-US" dirty="0"/>
              <a:t>Stack</a:t>
            </a:r>
            <a:endParaRPr lang="en-US" sz="1100" dirty="0"/>
          </a:p>
          <a:p>
            <a:endParaRPr lang="en-IN" dirty="0"/>
          </a:p>
        </p:txBody>
      </p:sp>
      <p:pic>
        <p:nvPicPr>
          <p:cNvPr id="4" name="Picture 4" descr="https://lh6.googleusercontent.com/M20kXcYwpoxy6njAasgmcdTwSgffqyyZMD73nt7SE8-SOMDq0oRm8fwBjhLb6dsTGvG8qesk7u4QaMz73iWbZWWgWxhq-FR1SDgnd7FxeAsQdxiJmJYP7hUEsxnUxbBzRle27GA">
            <a:extLst>
              <a:ext uri="{FF2B5EF4-FFF2-40B4-BE49-F238E27FC236}">
                <a16:creationId xmlns:a16="http://schemas.microsoft.com/office/drawing/2014/main" id="{5A21B2AC-B080-4F01-AA50-105D11A6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84" y="3055472"/>
            <a:ext cx="7559842" cy="234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6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String Basics</a:t>
            </a:r>
          </a:p>
          <a:p>
            <a:pPr marL="257175" indent="-257175"/>
            <a:r>
              <a:rPr lang="en-US" altLang="en-US" dirty="0"/>
              <a:t>Characters of a string are numbered with 0-based </a:t>
            </a:r>
            <a:r>
              <a:rPr lang="en-US" altLang="en-US" i="1" dirty="0"/>
              <a:t>indexes</a:t>
            </a:r>
            <a:r>
              <a:rPr lang="en-US" altLang="en-US" dirty="0"/>
              <a:t>:</a:t>
            </a:r>
          </a:p>
          <a:p>
            <a:pPr marL="557213" lvl="1" indent="-214313">
              <a:buNone/>
            </a:pPr>
            <a:r>
              <a:rPr lang="en-US" altLang="en-US" dirty="0">
                <a:latin typeface="Courier New" panose="02070309020205020404" pitchFamily="49" charset="0"/>
              </a:rPr>
              <a:t>String name = “</a:t>
            </a:r>
            <a:r>
              <a:rPr lang="en-US" altLang="en-US" dirty="0" err="1">
                <a:latin typeface="Courier New" panose="02070309020205020404" pitchFamily="49" charset="0"/>
              </a:rPr>
              <a:t>Mr.Hello</a:t>
            </a:r>
            <a:r>
              <a:rPr lang="en-US" altLang="en-US" dirty="0">
                <a:latin typeface="Courier New" panose="02070309020205020404" pitchFamily="49" charset="0"/>
              </a:rPr>
              <a:t>";</a:t>
            </a:r>
          </a:p>
          <a:p>
            <a:pPr marL="557213" lvl="1" indent="-214313"/>
            <a:r>
              <a:rPr lang="en-US" altLang="en-US" dirty="0"/>
              <a:t>The first character's index is always 0</a:t>
            </a:r>
          </a:p>
          <a:p>
            <a:pPr marL="557213" lvl="1" indent="-214313"/>
            <a:r>
              <a:rPr lang="en-US" altLang="en-US" dirty="0"/>
              <a:t>The last character's index is 1 less than the string's length</a:t>
            </a:r>
          </a:p>
          <a:p>
            <a:pPr marL="557213" lvl="1" indent="-214313"/>
            <a:r>
              <a:rPr lang="en-US" altLang="en-US" dirty="0"/>
              <a:t>The individual characters are values of type </a:t>
            </a:r>
            <a:r>
              <a:rPr lang="en-US" altLang="en-US" dirty="0">
                <a:latin typeface="Courier New" panose="02070309020205020404" pitchFamily="49" charset="0"/>
              </a:rPr>
              <a:t>char</a:t>
            </a:r>
            <a:endParaRPr lang="en-US" altLang="en-US" dirty="0"/>
          </a:p>
          <a:p>
            <a:r>
              <a:rPr lang="en-US" dirty="0"/>
              <a:t>An array of characters works same as Java string. For example: </a:t>
            </a:r>
          </a:p>
          <a:p>
            <a:endParaRPr lang="en-IN" dirty="0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238666F0-A3D4-44E8-B9B5-E26A1CDD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418" y="1109224"/>
            <a:ext cx="4781552" cy="679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7710B-09FF-4654-8FD7-9F3D8695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18" y="3429000"/>
            <a:ext cx="9067800" cy="1390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909B8-1B6E-46F2-A545-35AAE266F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191" y="5334953"/>
            <a:ext cx="42005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92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b="1" dirty="0"/>
              <a:t>Implementation of the List Interface - </a:t>
            </a:r>
            <a:r>
              <a:rPr lang="en-US" b="1" dirty="0" err="1"/>
              <a:t>ArrayList</a:t>
            </a:r>
            <a:r>
              <a:rPr lang="en-US" b="1" dirty="0"/>
              <a:t> Class</a:t>
            </a:r>
            <a:endParaRPr lang="en-US" dirty="0"/>
          </a:p>
          <a:p>
            <a:br>
              <a:rPr lang="en-US" dirty="0"/>
            </a:br>
            <a:endParaRPr lang="en-IN" dirty="0"/>
          </a:p>
        </p:txBody>
      </p:sp>
      <p:pic>
        <p:nvPicPr>
          <p:cNvPr id="3074" name="Picture 2" descr="Screen Clipping">
            <a:extLst>
              <a:ext uri="{FF2B5EF4-FFF2-40B4-BE49-F238E27FC236}">
                <a16:creationId xmlns:a16="http://schemas.microsoft.com/office/drawing/2014/main" id="{656E5058-6886-4865-B3B0-F61120991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2" y="823526"/>
            <a:ext cx="811530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7FFFB6-841F-4F21-8DBB-260F146F6B7B}"/>
              </a:ext>
            </a:extLst>
          </p:cNvPr>
          <p:cNvSpPr/>
          <p:nvPr/>
        </p:nvSpPr>
        <p:spPr>
          <a:xfrm>
            <a:off x="7571874" y="1108047"/>
            <a:ext cx="41917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Output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List: [1, 2, 3]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Accessed Element: 3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Removed Element: 2</a:t>
            </a:r>
            <a:endParaRPr lang="en-US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4844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b="1" dirty="0"/>
              <a:t>Implementation of the List Interface - LinkedList  Class</a:t>
            </a:r>
            <a:endParaRPr lang="en-US" dirty="0"/>
          </a:p>
          <a:p>
            <a:br>
              <a:rPr lang="en-US" dirty="0"/>
            </a:br>
            <a:endParaRPr lang="en-IN" dirty="0"/>
          </a:p>
        </p:txBody>
      </p:sp>
      <p:pic>
        <p:nvPicPr>
          <p:cNvPr id="5122" name="Picture 2" descr="Screen Clipping">
            <a:extLst>
              <a:ext uri="{FF2B5EF4-FFF2-40B4-BE49-F238E27FC236}">
                <a16:creationId xmlns:a16="http://schemas.microsoft.com/office/drawing/2014/main" id="{7078430C-CFD7-42C7-A189-96C660DF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2" y="649706"/>
            <a:ext cx="8102600" cy="62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FD9154-F666-4F7A-95DF-ADEF9B448419}"/>
              </a:ext>
            </a:extLst>
          </p:cNvPr>
          <p:cNvSpPr/>
          <p:nvPr/>
        </p:nvSpPr>
        <p:spPr>
          <a:xfrm>
            <a:off x="7256686" y="1891970"/>
            <a:ext cx="37217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Output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List: [1, 2, 3]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Accessed Element: 3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Position of 3 is 2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Removed Element: 2</a:t>
            </a:r>
            <a:endParaRPr lang="en-US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4613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6F15C-DD2A-468D-B0DE-9C3F35E3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21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ArrayList</a:t>
            </a:r>
            <a:r>
              <a:rPr lang="en-US" dirty="0"/>
              <a:t> class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9454F-8564-4CA6-8A95-7250BFD22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" y="922421"/>
            <a:ext cx="9857873" cy="576713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146" name="Picture 2" descr="https://lh3.googleusercontent.com/mXU4OnQRCAT8mWym88VgJ1j4vwVIB4P0buiv5F3bDIcj6--X3g7Oz_kWhijI_2VLLCExiTCB5f9C1VHPFQYwPwjgkJ7aLyWQME4azxl_gu5TFfRaAgvzi_byahXkuB_4-srkzkg">
            <a:extLst>
              <a:ext uri="{FF2B5EF4-FFF2-40B4-BE49-F238E27FC236}">
                <a16:creationId xmlns:a16="http://schemas.microsoft.com/office/drawing/2014/main" id="{F977E7B7-E8C7-4AFB-AA62-F74FDA22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63" y="2064669"/>
            <a:ext cx="9163269" cy="387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9310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fontAlgn="base"/>
            <a:r>
              <a:rPr lang="en-US" dirty="0"/>
              <a:t>The </a:t>
            </a:r>
            <a:r>
              <a:rPr lang="en-US" dirty="0" err="1"/>
              <a:t>ArrayList</a:t>
            </a:r>
            <a:r>
              <a:rPr lang="en-US" dirty="0"/>
              <a:t> class of the Java collections framework provides the functionality of resizable-arrays.</a:t>
            </a:r>
          </a:p>
          <a:p>
            <a:pPr fontAlgn="base"/>
            <a:r>
              <a:rPr lang="en-US" dirty="0"/>
              <a:t>It implements the List interface.</a:t>
            </a: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7172" name="Picture 4" descr="https://lh4.googleusercontent.com/aBZ2EK3951Tu1F61uKr0tFVCaMoATlBjRijHCsPUawKMIuKm0yr8ZT7ncPG_wMYg4taoPaoXTnKWd3BEypOCr71j8rLChEMNbf7P5vdhd6vl5hWr-OXx2aj-41I3mp30BrRnk0A">
            <a:extLst>
              <a:ext uri="{FF2B5EF4-FFF2-40B4-BE49-F238E27FC236}">
                <a16:creationId xmlns:a16="http://schemas.microsoft.com/office/drawing/2014/main" id="{2321A219-E117-43A7-AD7D-7B485F840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084" y="884823"/>
            <a:ext cx="36576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369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48346-12DD-456A-AA2F-C955201AC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5" y="288758"/>
            <a:ext cx="10295466" cy="6413003"/>
          </a:xfrm>
        </p:spPr>
        <p:txBody>
          <a:bodyPr/>
          <a:lstStyle/>
          <a:p>
            <a:r>
              <a:rPr lang="en-IN" b="1" dirty="0"/>
              <a:t>Creating an </a:t>
            </a:r>
            <a:r>
              <a:rPr lang="en-IN" b="1" dirty="0" err="1"/>
              <a:t>ArrayList</a:t>
            </a:r>
            <a:endParaRPr lang="en-IN" b="1" dirty="0"/>
          </a:p>
          <a:p>
            <a:pPr fontAlgn="base"/>
            <a:r>
              <a:rPr lang="en-US" dirty="0"/>
              <a:t>Before using </a:t>
            </a:r>
            <a:r>
              <a:rPr lang="en-US" dirty="0" err="1"/>
              <a:t>ArrayList</a:t>
            </a:r>
            <a:r>
              <a:rPr lang="en-US" dirty="0"/>
              <a:t>, we need to import the </a:t>
            </a:r>
            <a:r>
              <a:rPr lang="en-US" dirty="0" err="1"/>
              <a:t>java.util.ArrayList</a:t>
            </a:r>
            <a:r>
              <a:rPr lang="en-US" dirty="0"/>
              <a:t> package first. 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ArrayList</a:t>
            </a:r>
            <a:r>
              <a:rPr lang="en-US" dirty="0"/>
              <a:t>&lt;Type&gt; </a:t>
            </a:r>
            <a:r>
              <a:rPr lang="en-US" dirty="0" err="1"/>
              <a:t>arrayList</a:t>
            </a:r>
            <a:r>
              <a:rPr lang="en-US" dirty="0"/>
              <a:t>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pPr fontAlgn="base"/>
            <a:r>
              <a:rPr lang="en-US" dirty="0"/>
              <a:t>Here, Type indicates the type of an </a:t>
            </a:r>
            <a:r>
              <a:rPr lang="en-US" dirty="0" err="1"/>
              <a:t>arraylist</a:t>
            </a:r>
            <a:r>
              <a:rPr lang="en-US" dirty="0"/>
              <a:t>. For example</a:t>
            </a:r>
          </a:p>
          <a:p>
            <a:pPr marL="0" indent="0">
              <a:buNone/>
            </a:pPr>
            <a:r>
              <a:rPr lang="en-US" dirty="0"/>
              <a:t>				// create Integer type </a:t>
            </a:r>
            <a:r>
              <a:rPr lang="en-US" dirty="0" err="1"/>
              <a:t>arraylist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ArrayList</a:t>
            </a:r>
            <a:r>
              <a:rPr lang="en-US" dirty="0"/>
              <a:t>&lt;Integer&gt; </a:t>
            </a:r>
            <a:r>
              <a:rPr lang="en-US" dirty="0" err="1"/>
              <a:t>arrayList</a:t>
            </a:r>
            <a:r>
              <a:rPr lang="en-US" dirty="0"/>
              <a:t>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// create String type </a:t>
            </a:r>
            <a:r>
              <a:rPr lang="en-US" dirty="0" err="1"/>
              <a:t>arraylist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dirty="0" err="1"/>
              <a:t>ArrayList</a:t>
            </a:r>
            <a:r>
              <a:rPr lang="en-US" dirty="0"/>
              <a:t>&lt;String&gt; </a:t>
            </a:r>
            <a:r>
              <a:rPr lang="en-US" dirty="0" err="1"/>
              <a:t>arrayList</a:t>
            </a:r>
            <a:r>
              <a:rPr lang="en-US" dirty="0"/>
              <a:t>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Note</a:t>
            </a:r>
            <a:r>
              <a:rPr lang="en-US" b="1" i="1" dirty="0"/>
              <a:t>: </a:t>
            </a:r>
            <a:r>
              <a:rPr lang="en-US" i="1" dirty="0"/>
              <a:t>In the above program, we have used Integer not int. It is because we cannot use primitive types while creating an </a:t>
            </a:r>
            <a:r>
              <a:rPr lang="en-US" i="1" dirty="0" err="1"/>
              <a:t>arraylist</a:t>
            </a:r>
            <a:r>
              <a:rPr lang="en-US" i="1" dirty="0"/>
              <a:t>. Instead, we have to use the corresponding </a:t>
            </a:r>
            <a:r>
              <a:rPr lang="en-US" b="1" i="1" dirty="0"/>
              <a:t>wrapper classes</a:t>
            </a:r>
            <a:r>
              <a:rPr lang="en-US" i="1" dirty="0"/>
              <a:t>. Here, Integer is the corresponding wrapper class of int.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6953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b="1" dirty="0"/>
              <a:t>Example: Create </a:t>
            </a:r>
            <a:r>
              <a:rPr lang="en-US" b="1" dirty="0" err="1"/>
              <a:t>ArrayList</a:t>
            </a:r>
            <a:r>
              <a:rPr lang="en-US" b="1" dirty="0"/>
              <a:t> in Java</a:t>
            </a:r>
            <a:endParaRPr lang="en-IN" dirty="0"/>
          </a:p>
        </p:txBody>
      </p:sp>
      <p:pic>
        <p:nvPicPr>
          <p:cNvPr id="8194" name="Picture 2" descr="Screen Clipping">
            <a:extLst>
              <a:ext uri="{FF2B5EF4-FFF2-40B4-BE49-F238E27FC236}">
                <a16:creationId xmlns:a16="http://schemas.microsoft.com/office/drawing/2014/main" id="{00899461-9CE5-44D6-B8D7-373626E8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7" y="974557"/>
            <a:ext cx="73533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D45D0C-E69C-4235-AE29-66C422AAF949}"/>
              </a:ext>
            </a:extLst>
          </p:cNvPr>
          <p:cNvSpPr/>
          <p:nvPr/>
        </p:nvSpPr>
        <p:spPr>
          <a:xfrm>
            <a:off x="3978442" y="565767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Output</a:t>
            </a:r>
            <a:endParaRPr lang="en-US" dirty="0"/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[Java, Python, Swift]</a:t>
            </a:r>
            <a:endParaRPr lang="en-US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426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1" y="304801"/>
            <a:ext cx="10247871" cy="6433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Basic Operations on Java </a:t>
            </a:r>
            <a:r>
              <a:rPr lang="en-US" b="1" u="sng" dirty="0" err="1"/>
              <a:t>ArrayList</a:t>
            </a:r>
            <a:endParaRPr lang="en-US" u="sng" dirty="0"/>
          </a:p>
          <a:p>
            <a:pPr fontAlgn="base"/>
            <a:r>
              <a:rPr lang="en-US" dirty="0"/>
              <a:t>The </a:t>
            </a:r>
            <a:r>
              <a:rPr lang="en-US" dirty="0" err="1"/>
              <a:t>ArrayList</a:t>
            </a:r>
            <a:r>
              <a:rPr lang="en-US" dirty="0"/>
              <a:t> class provides various methods to perform different operations on </a:t>
            </a:r>
            <a:r>
              <a:rPr lang="en-US" dirty="0" err="1"/>
              <a:t>arraylists</a:t>
            </a:r>
            <a:r>
              <a:rPr lang="en-US" dirty="0"/>
              <a:t>. </a:t>
            </a:r>
            <a:endParaRPr lang="en-US" sz="1400" dirty="0"/>
          </a:p>
          <a:p>
            <a:pPr fontAlgn="base"/>
            <a:r>
              <a:rPr lang="en-US" dirty="0"/>
              <a:t>Some of the commonly used </a:t>
            </a:r>
            <a:r>
              <a:rPr lang="en-US" dirty="0" err="1"/>
              <a:t>arraylist</a:t>
            </a:r>
            <a:r>
              <a:rPr lang="en-US" dirty="0"/>
              <a:t> operations are:</a:t>
            </a:r>
            <a:endParaRPr lang="en-US" sz="1400" dirty="0"/>
          </a:p>
          <a:p>
            <a:pPr lvl="1" fontAlgn="base"/>
            <a:r>
              <a:rPr lang="en-US" dirty="0"/>
              <a:t>Add elements</a:t>
            </a:r>
            <a:endParaRPr lang="en-US" sz="1100" dirty="0"/>
          </a:p>
          <a:p>
            <a:pPr lvl="1" fontAlgn="base"/>
            <a:r>
              <a:rPr lang="en-US" dirty="0"/>
              <a:t>Access elements</a:t>
            </a:r>
            <a:endParaRPr lang="en-US" sz="1100" dirty="0"/>
          </a:p>
          <a:p>
            <a:pPr lvl="1" fontAlgn="base"/>
            <a:r>
              <a:rPr lang="en-US" dirty="0"/>
              <a:t>Change elements</a:t>
            </a:r>
            <a:endParaRPr lang="en-US" sz="1100" dirty="0"/>
          </a:p>
          <a:p>
            <a:pPr lvl="1" fontAlgn="base"/>
            <a:r>
              <a:rPr lang="en-US" dirty="0"/>
              <a:t>Remove elements</a:t>
            </a:r>
            <a:endParaRPr lang="en-US" sz="1100" dirty="0"/>
          </a:p>
          <a:p>
            <a:pPr marL="0" indent="0">
              <a:buNone/>
            </a:pPr>
            <a:r>
              <a:rPr lang="en-US" b="1" u="sng" dirty="0"/>
              <a:t>Adding Elements on Java </a:t>
            </a:r>
            <a:r>
              <a:rPr lang="en-US" b="1" u="sng" dirty="0" err="1"/>
              <a:t>ArrayList</a:t>
            </a:r>
            <a:endParaRPr lang="en-US" u="sng" dirty="0"/>
          </a:p>
          <a:p>
            <a:pPr fontAlgn="base"/>
            <a:r>
              <a:rPr lang="en-US" b="1" dirty="0"/>
              <a:t>add(Object)</a:t>
            </a:r>
            <a:r>
              <a:rPr lang="en-US" dirty="0"/>
              <a:t>: This method is used to add an element at the end of the </a:t>
            </a:r>
            <a:r>
              <a:rPr lang="en-US" dirty="0" err="1"/>
              <a:t>ArrayList</a:t>
            </a:r>
            <a:r>
              <a:rPr lang="en-US" dirty="0"/>
              <a:t>.</a:t>
            </a:r>
          </a:p>
          <a:p>
            <a:pPr fontAlgn="base"/>
            <a:r>
              <a:rPr lang="en-US" b="1" dirty="0"/>
              <a:t>add(int index, Object): </a:t>
            </a:r>
            <a:r>
              <a:rPr lang="en-US" dirty="0"/>
              <a:t>This method is used to add an element at a specific index in the </a:t>
            </a:r>
            <a:r>
              <a:rPr lang="en-US" dirty="0" err="1"/>
              <a:t>ArrayList</a:t>
            </a:r>
            <a:r>
              <a:rPr lang="en-US" dirty="0"/>
              <a:t>.</a:t>
            </a:r>
          </a:p>
          <a:p>
            <a:pPr fontAlgn="base"/>
            <a:r>
              <a:rPr lang="en-US" b="1" dirty="0" err="1"/>
              <a:t>boolean</a:t>
            </a:r>
            <a:r>
              <a:rPr lang="en-US" b="1" dirty="0"/>
              <a:t> </a:t>
            </a:r>
            <a:r>
              <a:rPr lang="en-US" b="1" dirty="0" err="1"/>
              <a:t>addAll</a:t>
            </a:r>
            <a:r>
              <a:rPr lang="en-US" b="1" dirty="0"/>
              <a:t>(Collection c): </a:t>
            </a:r>
            <a:r>
              <a:rPr lang="en-US" dirty="0"/>
              <a:t>This method appends all of the elements in the specified collection to the end of this list, in the order that they are returned by the specified collection’s Iterator.</a:t>
            </a:r>
          </a:p>
          <a:p>
            <a:pPr fontAlgn="base"/>
            <a:r>
              <a:rPr lang="en-US" b="1" dirty="0" err="1"/>
              <a:t>boolean</a:t>
            </a:r>
            <a:r>
              <a:rPr lang="en-US" b="1" dirty="0"/>
              <a:t> </a:t>
            </a:r>
            <a:r>
              <a:rPr lang="en-US" b="1" dirty="0" err="1"/>
              <a:t>addAll</a:t>
            </a:r>
            <a:r>
              <a:rPr lang="en-US" b="1" dirty="0"/>
              <a:t>(int index, Collection c): </a:t>
            </a:r>
            <a:r>
              <a:rPr lang="en-US" dirty="0"/>
              <a:t>This method inserts all of the elements in the specified collection into this list, starting at the specified position. 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8368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add(Object) &amp; add(int index, Object) Demo </a:t>
            </a:r>
            <a:endParaRPr lang="en-US" u="sng" dirty="0"/>
          </a:p>
          <a:p>
            <a:pPr marL="0" indent="0">
              <a:buNone/>
            </a:pPr>
            <a:br>
              <a:rPr lang="en-US" dirty="0"/>
            </a:br>
            <a:endParaRPr lang="en-IN" dirty="0"/>
          </a:p>
        </p:txBody>
      </p:sp>
      <p:pic>
        <p:nvPicPr>
          <p:cNvPr id="1028" name="Picture 4" descr="Screen Clipping">
            <a:extLst>
              <a:ext uri="{FF2B5EF4-FFF2-40B4-BE49-F238E27FC236}">
                <a16:creationId xmlns:a16="http://schemas.microsoft.com/office/drawing/2014/main" id="{C0B0F140-94C5-4916-B3E0-A0D8D72E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94" y="778476"/>
            <a:ext cx="810577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17E6B-EB0A-45C7-913E-5EC828F5B5B0}"/>
              </a:ext>
            </a:extLst>
          </p:cNvPr>
          <p:cNvSpPr/>
          <p:nvPr/>
        </p:nvSpPr>
        <p:spPr>
          <a:xfrm>
            <a:off x="4596778" y="589759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Output</a:t>
            </a:r>
            <a:endParaRPr lang="en-IN" dirty="0"/>
          </a:p>
          <a:p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: [Java, Python, Swift]</a:t>
            </a:r>
            <a:endParaRPr lang="en-IN" dirty="0"/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Modified </a:t>
            </a:r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: [C, Java, Python, Swift]</a:t>
            </a:r>
            <a:endParaRPr lang="en-IN" dirty="0"/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083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115330"/>
            <a:ext cx="9770076" cy="6623221"/>
          </a:xfrm>
        </p:spPr>
        <p:txBody>
          <a:bodyPr/>
          <a:lstStyle/>
          <a:p>
            <a:pPr marL="0" indent="0">
              <a:buNone/>
            </a:pPr>
            <a:r>
              <a:rPr lang="en-IN" b="1" dirty="0" err="1"/>
              <a:t>addAll</a:t>
            </a:r>
            <a:r>
              <a:rPr lang="en-IN" b="1" dirty="0"/>
              <a:t>(Collection c): Demo </a:t>
            </a:r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  <p:pic>
        <p:nvPicPr>
          <p:cNvPr id="2050" name="Picture 2" descr="Screen Clipping">
            <a:extLst>
              <a:ext uri="{FF2B5EF4-FFF2-40B4-BE49-F238E27FC236}">
                <a16:creationId xmlns:a16="http://schemas.microsoft.com/office/drawing/2014/main" id="{EB57178E-33A9-4BC7-9085-AAC4F291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9" y="881448"/>
            <a:ext cx="6132340" cy="59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713D9-695E-42E4-A2F5-ACDD1BF89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19" y="902815"/>
            <a:ext cx="61531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7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1CF80-1F3A-48A8-A598-200BBBEF5334}"/>
              </a:ext>
            </a:extLst>
          </p:cNvPr>
          <p:cNvSpPr/>
          <p:nvPr/>
        </p:nvSpPr>
        <p:spPr>
          <a:xfrm>
            <a:off x="3048000" y="61284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Output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Printing list1: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12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20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45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Printing list2: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25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30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31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Printing all the elements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12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20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45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25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30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31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35</a:t>
            </a:r>
            <a:endParaRPr lang="en-US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185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IN" dirty="0"/>
              <a:t>String Creation 	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EA2EBE-7601-476F-B626-DB923F728690}"/>
              </a:ext>
            </a:extLst>
          </p:cNvPr>
          <p:cNvSpPr/>
          <p:nvPr/>
        </p:nvSpPr>
        <p:spPr>
          <a:xfrm>
            <a:off x="781743" y="922612"/>
            <a:ext cx="8894272" cy="403187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IN" sz="1600" b="1" dirty="0">
                <a:latin typeface="Consolas" panose="020B0609020204030204" pitchFamily="49" charset="0"/>
              </a:rPr>
              <a:t> </a:t>
            </a:r>
            <a:r>
              <a:rPr lang="en-I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IN" sz="1600" b="1" dirty="0">
                <a:latin typeface="Consolas" panose="020B0609020204030204" pitchFamily="49" charset="0"/>
              </a:rPr>
              <a:t> </a:t>
            </a:r>
            <a:r>
              <a:rPr lang="en-IN" sz="1600" b="1" dirty="0" err="1">
                <a:latin typeface="Consolas" panose="020B0609020204030204" pitchFamily="49" charset="0"/>
              </a:rPr>
              <a:t>strex</a:t>
            </a:r>
            <a:r>
              <a:rPr lang="en-IN" sz="1600" b="1" dirty="0">
                <a:latin typeface="Consolas" panose="020B0609020204030204" pitchFamily="49" charset="0"/>
              </a:rPr>
              <a:t>{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600" b="1" dirty="0">
                <a:latin typeface="Consolas" panose="020B0609020204030204" pitchFamily="49" charset="0"/>
              </a:rPr>
              <a:t> main(String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600" b="1" dirty="0">
                <a:latin typeface="Consolas" panose="020B0609020204030204" pitchFamily="49" charset="0"/>
              </a:rPr>
              <a:t>[])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{  </a:t>
            </a:r>
          </a:p>
          <a:p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creating a string by java string literal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String </a:t>
            </a:r>
            <a:r>
              <a:rPr lang="en-IN" sz="1600" dirty="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IN" sz="1600" dirty="0">
                <a:latin typeface="Consolas" panose="020B0609020204030204" pitchFamily="49" charset="0"/>
              </a:rPr>
              <a:t> = </a:t>
            </a:r>
            <a:r>
              <a:rPr lang="en-IN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Beginnersbook</a:t>
            </a:r>
            <a:r>
              <a:rPr lang="en-IN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600" dirty="0">
                <a:latin typeface="Consolas" panose="020B0609020204030204" pitchFamily="49" charset="0"/>
              </a:rPr>
              <a:t>; </a:t>
            </a:r>
          </a:p>
          <a:p>
            <a:r>
              <a:rPr lang="en-IN" sz="1600" dirty="0" err="1">
                <a:latin typeface="Consolas" panose="020B0609020204030204" pitchFamily="49" charset="0"/>
              </a:rPr>
              <a:t>System.</a:t>
            </a:r>
            <a:r>
              <a:rPr lang="en-IN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IN" sz="1600" b="1" i="1" dirty="0" err="1">
                <a:latin typeface="Consolas" panose="020B0609020204030204" pitchFamily="49" charset="0"/>
              </a:rPr>
              <a:t>.println</a:t>
            </a:r>
            <a:r>
              <a:rPr lang="en-IN" sz="1600" b="1" i="1" dirty="0">
                <a:latin typeface="Consolas" panose="020B0609020204030204" pitchFamily="49" charset="0"/>
              </a:rPr>
              <a:t>(</a:t>
            </a:r>
            <a:r>
              <a:rPr lang="en-IN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IN" sz="1600" b="1" i="1" dirty="0">
                <a:latin typeface="Consolas" panose="020B0609020204030204" pitchFamily="49" charset="0"/>
              </a:rPr>
              <a:t>);  </a:t>
            </a:r>
          </a:p>
          <a:p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it-IT" sz="1600" b="1" dirty="0">
                <a:latin typeface="Consolas" panose="020B0609020204030204" pitchFamily="49" charset="0"/>
              </a:rPr>
              <a:t> </a:t>
            </a:r>
            <a:r>
              <a:rPr lang="it-IT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arrch</a:t>
            </a:r>
            <a:r>
              <a:rPr lang="it-IT" sz="1600" b="1" dirty="0">
                <a:latin typeface="Consolas" panose="020B0609020204030204" pitchFamily="49" charset="0"/>
              </a:rPr>
              <a:t>[]={</a:t>
            </a:r>
            <a:r>
              <a:rPr lang="it-IT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'h'</a:t>
            </a:r>
            <a:r>
              <a:rPr lang="it-IT" sz="1600" b="1" dirty="0">
                <a:latin typeface="Consolas" panose="020B0609020204030204" pitchFamily="49" charset="0"/>
              </a:rPr>
              <a:t>,</a:t>
            </a:r>
            <a:r>
              <a:rPr lang="it-IT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'e'</a:t>
            </a:r>
            <a:r>
              <a:rPr lang="it-IT" sz="1600" b="1" dirty="0">
                <a:latin typeface="Consolas" panose="020B0609020204030204" pitchFamily="49" charset="0"/>
              </a:rPr>
              <a:t>,</a:t>
            </a:r>
            <a:r>
              <a:rPr lang="it-IT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'l'</a:t>
            </a:r>
            <a:r>
              <a:rPr lang="it-IT" sz="1600" b="1" dirty="0">
                <a:latin typeface="Consolas" panose="020B0609020204030204" pitchFamily="49" charset="0"/>
              </a:rPr>
              <a:t>,</a:t>
            </a:r>
            <a:r>
              <a:rPr lang="it-IT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'l'</a:t>
            </a:r>
            <a:r>
              <a:rPr lang="it-IT" sz="1600" b="1" dirty="0">
                <a:latin typeface="Consolas" panose="020B0609020204030204" pitchFamily="49" charset="0"/>
              </a:rPr>
              <a:t>,</a:t>
            </a:r>
            <a:r>
              <a:rPr lang="it-IT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'o'</a:t>
            </a:r>
            <a:r>
              <a:rPr lang="it-IT" sz="1600" b="1" dirty="0">
                <a:latin typeface="Consolas" panose="020B0609020204030204" pitchFamily="49" charset="0"/>
              </a:rPr>
              <a:t>}; </a:t>
            </a:r>
          </a:p>
          <a:p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converting char array </a:t>
            </a:r>
            <a:r>
              <a:rPr lang="en-US" sz="1600" u="sng" dirty="0" err="1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arrch</a:t>
            </a:r>
            <a:r>
              <a:rPr lang="en-US" sz="1600" u="sng" dirty="0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[] to string str2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String </a:t>
            </a:r>
            <a:r>
              <a:rPr lang="en-IN" sz="1600" dirty="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en-IN" sz="1600" dirty="0">
                <a:latin typeface="Consolas" panose="020B0609020204030204" pitchFamily="49" charset="0"/>
              </a:rPr>
              <a:t> = </a:t>
            </a:r>
            <a:r>
              <a:rPr lang="en-I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IN" sz="1600" b="1" dirty="0">
                <a:latin typeface="Consolas" panose="020B0609020204030204" pitchFamily="49" charset="0"/>
              </a:rPr>
              <a:t> String(</a:t>
            </a:r>
            <a:r>
              <a:rPr lang="en-IN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arrch</a:t>
            </a:r>
            <a:r>
              <a:rPr lang="en-IN" sz="1600" b="1" dirty="0">
                <a:latin typeface="Consolas" panose="020B0609020204030204" pitchFamily="49" charset="0"/>
              </a:rPr>
              <a:t>);</a:t>
            </a:r>
          </a:p>
          <a:p>
            <a:r>
              <a:rPr lang="en-IN" sz="1600" b="1" dirty="0">
                <a:latin typeface="Consolas" panose="020B0609020204030204" pitchFamily="49" charset="0"/>
              </a:rPr>
              <a:t> </a:t>
            </a:r>
            <a:r>
              <a:rPr lang="en-IN" sz="1600" dirty="0" err="1">
                <a:latin typeface="Consolas" panose="020B0609020204030204" pitchFamily="49" charset="0"/>
              </a:rPr>
              <a:t>System.</a:t>
            </a:r>
            <a:r>
              <a:rPr lang="en-IN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IN" sz="1600" b="1" i="1" dirty="0" err="1">
                <a:latin typeface="Consolas" panose="020B0609020204030204" pitchFamily="49" charset="0"/>
              </a:rPr>
              <a:t>.println</a:t>
            </a:r>
            <a:r>
              <a:rPr lang="en-IN" sz="1600" b="1" i="1" dirty="0">
                <a:latin typeface="Consolas" panose="020B0609020204030204" pitchFamily="49" charset="0"/>
              </a:rPr>
              <a:t>(</a:t>
            </a:r>
            <a:r>
              <a:rPr lang="en-IN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en-IN" sz="1600" b="1" i="1" dirty="0">
                <a:latin typeface="Consolas" panose="020B0609020204030204" pitchFamily="49" charset="0"/>
              </a:rPr>
              <a:t>);  </a:t>
            </a:r>
          </a:p>
          <a:p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3F7F5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creating another java string str3 by using new keyword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latin typeface="Consolas" panose="020B0609020204030204" pitchFamily="49" charset="0"/>
              </a:rPr>
              <a:t> String(</a:t>
            </a:r>
            <a:r>
              <a:rPr lang="en-US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"Java String Example"</a:t>
            </a:r>
            <a:r>
              <a:rPr lang="en-US" sz="1600" b="1" dirty="0">
                <a:latin typeface="Consolas" panose="020B0609020204030204" pitchFamily="49" charset="0"/>
              </a:rPr>
              <a:t>); </a:t>
            </a:r>
          </a:p>
          <a:p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//Displaying all the three strings</a:t>
            </a:r>
          </a:p>
          <a:p>
            <a:r>
              <a:rPr lang="en-IN" sz="1600" dirty="0" err="1">
                <a:latin typeface="Consolas" panose="020B0609020204030204" pitchFamily="49" charset="0"/>
              </a:rPr>
              <a:t>System.</a:t>
            </a:r>
            <a:r>
              <a:rPr lang="en-IN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IN" sz="1600" b="1" i="1" dirty="0" err="1">
                <a:latin typeface="Consolas" panose="020B0609020204030204" pitchFamily="49" charset="0"/>
              </a:rPr>
              <a:t>.println</a:t>
            </a:r>
            <a:r>
              <a:rPr lang="en-IN" sz="1600" b="1" i="1" dirty="0">
                <a:latin typeface="Consolas" panose="020B0609020204030204" pitchFamily="49" charset="0"/>
              </a:rPr>
              <a:t>(</a:t>
            </a:r>
            <a:r>
              <a:rPr lang="en-IN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en-IN" sz="1600" b="1" i="1" dirty="0">
                <a:latin typeface="Consolas" panose="020B0609020204030204" pitchFamily="49" charset="0"/>
              </a:rPr>
              <a:t>); 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80835-B168-46B6-9E8F-D66906C9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427" y="643803"/>
            <a:ext cx="3609292" cy="21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9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0"/>
            <a:ext cx="9770076" cy="673855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boolean</a:t>
            </a:r>
            <a:r>
              <a:rPr lang="en-US" b="1" dirty="0"/>
              <a:t> </a:t>
            </a:r>
            <a:r>
              <a:rPr lang="en-US" b="1" dirty="0" err="1"/>
              <a:t>addAll</a:t>
            </a:r>
            <a:r>
              <a:rPr lang="en-US" b="1" dirty="0"/>
              <a:t>(int index, Collection c):Demo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 descr="Screen Clipping">
            <a:extLst>
              <a:ext uri="{FF2B5EF4-FFF2-40B4-BE49-F238E27FC236}">
                <a16:creationId xmlns:a16="http://schemas.microsoft.com/office/drawing/2014/main" id="{61A2E1EB-8EE9-4E2E-B665-78E61BEC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3124"/>
            <a:ext cx="6219568" cy="607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reen Clipping">
            <a:extLst>
              <a:ext uri="{FF2B5EF4-FFF2-40B4-BE49-F238E27FC236}">
                <a16:creationId xmlns:a16="http://schemas.microsoft.com/office/drawing/2014/main" id="{86374756-0FD8-4681-B504-2BFE4F3B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80" y="-59725"/>
            <a:ext cx="5871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091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0450C-2CD0-4EBD-A829-BB854FE2CBEB}"/>
              </a:ext>
            </a:extLst>
          </p:cNvPr>
          <p:cNvSpPr/>
          <p:nvPr/>
        </p:nvSpPr>
        <p:spPr>
          <a:xfrm>
            <a:off x="2166551" y="751343"/>
            <a:ext cx="697744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Printing list1: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12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20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45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Printing list2: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25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30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31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Printing all the elements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12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20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25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30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31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35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Number = 45</a:t>
            </a:r>
            <a:endParaRPr lang="en-US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98148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80" y="345990"/>
            <a:ext cx="9770076" cy="6433750"/>
          </a:xfrm>
        </p:spPr>
        <p:txBody>
          <a:bodyPr/>
          <a:lstStyle/>
          <a:p>
            <a:r>
              <a:rPr lang="en-IN" b="1" dirty="0"/>
              <a:t>Access </a:t>
            </a:r>
            <a:r>
              <a:rPr lang="en-IN" b="1" dirty="0" err="1"/>
              <a:t>ArrayList</a:t>
            </a:r>
            <a:r>
              <a:rPr lang="en-IN" b="1" dirty="0"/>
              <a:t> Elements</a:t>
            </a:r>
            <a:endParaRPr lang="en-IN" dirty="0"/>
          </a:p>
          <a:p>
            <a:r>
              <a:rPr lang="en-US" dirty="0"/>
              <a:t>To access an element from the </a:t>
            </a:r>
            <a:r>
              <a:rPr lang="en-US" dirty="0" err="1"/>
              <a:t>arraylist</a:t>
            </a:r>
            <a:r>
              <a:rPr lang="en-US" dirty="0"/>
              <a:t>, we use the get() method of the </a:t>
            </a:r>
            <a:r>
              <a:rPr lang="en-US" dirty="0" err="1"/>
              <a:t>ArrayList</a:t>
            </a:r>
            <a:r>
              <a:rPr lang="en-US" dirty="0"/>
              <a:t> class.</a:t>
            </a:r>
          </a:p>
          <a:p>
            <a:br>
              <a:rPr lang="en-IN" dirty="0"/>
            </a:br>
            <a:endParaRPr lang="en-IN" dirty="0"/>
          </a:p>
        </p:txBody>
      </p:sp>
      <p:pic>
        <p:nvPicPr>
          <p:cNvPr id="4098" name="Picture 2" descr="Screen Clipping">
            <a:extLst>
              <a:ext uri="{FF2B5EF4-FFF2-40B4-BE49-F238E27FC236}">
                <a16:creationId xmlns:a16="http://schemas.microsoft.com/office/drawing/2014/main" id="{CE80F510-C139-4B69-B40B-5CBE6008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2" y="1968843"/>
            <a:ext cx="5736973" cy="466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creen Clipping">
            <a:extLst>
              <a:ext uri="{FF2B5EF4-FFF2-40B4-BE49-F238E27FC236}">
                <a16:creationId xmlns:a16="http://schemas.microsoft.com/office/drawing/2014/main" id="{60DA5979-F7D8-412F-B1A4-6832C8605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305" y="2158314"/>
            <a:ext cx="3778363" cy="17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72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DA0A-C4E6-4F28-998E-58EAD35E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39" y="156238"/>
            <a:ext cx="8596668" cy="1320800"/>
          </a:xfrm>
        </p:spPr>
        <p:txBody>
          <a:bodyPr/>
          <a:lstStyle/>
          <a:p>
            <a:r>
              <a:rPr lang="en-US" dirty="0"/>
              <a:t>Accessing a Collection via an Iterator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27678-E9F3-4F02-AFA4-AFE7C71B6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39" y="882316"/>
            <a:ext cx="9589614" cy="5819445"/>
          </a:xfrm>
        </p:spPr>
        <p:txBody>
          <a:bodyPr/>
          <a:lstStyle/>
          <a:p>
            <a:r>
              <a:rPr lang="en-US" b="1" dirty="0"/>
              <a:t>Java </a:t>
            </a:r>
            <a:r>
              <a:rPr lang="en-US" b="1" dirty="0" err="1"/>
              <a:t>ArrayList</a:t>
            </a:r>
            <a:r>
              <a:rPr lang="en-US" b="1" dirty="0"/>
              <a:t> iterator() </a:t>
            </a:r>
            <a:r>
              <a:rPr lang="en-US" dirty="0"/>
              <a:t>- returns an iterator to access each element of the </a:t>
            </a:r>
            <a:r>
              <a:rPr lang="en-US" dirty="0" err="1"/>
              <a:t>arraylist</a:t>
            </a:r>
            <a:r>
              <a:rPr lang="en-US" dirty="0"/>
              <a:t> in a proper sequence.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208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32403-B437-4782-B8BA-11C142DB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" y="304801"/>
            <a:ext cx="5667375" cy="554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26DAE-7A10-472C-B755-DC5C00F4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42" y="304801"/>
            <a:ext cx="6267450" cy="6181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59486A-5A86-4EEA-A64C-7CF659916C03}"/>
              </a:ext>
            </a:extLst>
          </p:cNvPr>
          <p:cNvSpPr/>
          <p:nvPr/>
        </p:nvSpPr>
        <p:spPr>
          <a:xfrm>
            <a:off x="1981200" y="553393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Java: 0</a:t>
            </a:r>
            <a:endParaRPr lang="fr-FR" dirty="0"/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Python: 1</a:t>
            </a:r>
            <a:endParaRPr lang="fr-FR" dirty="0"/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JavaScript: 2</a:t>
            </a:r>
            <a:endParaRPr lang="fr-FR" dirty="0"/>
          </a:p>
          <a:p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Swift: 3</a:t>
            </a:r>
            <a:endParaRPr lang="fr-FR" dirty="0"/>
          </a:p>
          <a:p>
            <a:br>
              <a:rPr lang="fr-FR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26329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Change </a:t>
            </a:r>
            <a:r>
              <a:rPr lang="en-IN" b="1" u="sng" dirty="0" err="1"/>
              <a:t>ArrayList</a:t>
            </a:r>
            <a:r>
              <a:rPr lang="en-IN" b="1" u="sng" dirty="0"/>
              <a:t> Elements</a:t>
            </a:r>
          </a:p>
          <a:p>
            <a:pPr fontAlgn="base"/>
            <a:r>
              <a:rPr lang="en-US" dirty="0"/>
              <a:t>The Java </a:t>
            </a:r>
            <a:r>
              <a:rPr lang="en-US" dirty="0" err="1"/>
              <a:t>ArrayList</a:t>
            </a:r>
            <a:r>
              <a:rPr lang="en-US" dirty="0"/>
              <a:t> set() method replaces the element present in a specified position with the specified element in an </a:t>
            </a:r>
            <a:r>
              <a:rPr lang="en-US" dirty="0" err="1"/>
              <a:t>arraylist</a:t>
            </a:r>
            <a:r>
              <a:rPr lang="en-US" dirty="0"/>
              <a:t>.</a:t>
            </a:r>
            <a:endParaRPr lang="en-US" sz="1400" dirty="0"/>
          </a:p>
          <a:p>
            <a:pPr fontAlgn="base"/>
            <a:r>
              <a:rPr lang="en-US" dirty="0"/>
              <a:t>The syntax of the set() method is:</a:t>
            </a:r>
            <a:endParaRPr lang="en-US" sz="1400" dirty="0"/>
          </a:p>
          <a:p>
            <a:pPr lvl="1" fontAlgn="base"/>
            <a:r>
              <a:rPr lang="en-US" dirty="0" err="1"/>
              <a:t>arraylist.set</a:t>
            </a:r>
            <a:r>
              <a:rPr lang="en-US" dirty="0"/>
              <a:t>(int index, E element)</a:t>
            </a:r>
            <a:endParaRPr lang="en-US" sz="1100" dirty="0"/>
          </a:p>
          <a:p>
            <a:pPr lvl="2" fontAlgn="base"/>
            <a:r>
              <a:rPr lang="en-US" dirty="0"/>
              <a:t>Here, </a:t>
            </a:r>
            <a:r>
              <a:rPr lang="en-US" dirty="0" err="1"/>
              <a:t>arraylist</a:t>
            </a:r>
            <a:r>
              <a:rPr lang="en-US" dirty="0"/>
              <a:t> is an object of the </a:t>
            </a:r>
            <a:r>
              <a:rPr lang="en-US" dirty="0" err="1"/>
              <a:t>ArrayList</a:t>
            </a:r>
            <a:r>
              <a:rPr lang="en-US" dirty="0"/>
              <a:t> class.</a:t>
            </a:r>
            <a:endParaRPr lang="en-US" sz="1100" dirty="0"/>
          </a:p>
          <a:p>
            <a:pPr lvl="2" fontAlgn="base"/>
            <a:r>
              <a:rPr lang="en-US" dirty="0"/>
              <a:t>index - position of the element to be replaced</a:t>
            </a:r>
            <a:endParaRPr lang="en-US" sz="1100" dirty="0"/>
          </a:p>
          <a:p>
            <a:pPr lvl="2" fontAlgn="base"/>
            <a:r>
              <a:rPr lang="en-US" dirty="0"/>
              <a:t>element - new element that is to be stored at index</a:t>
            </a:r>
            <a:endParaRPr lang="en-US" sz="1100" dirty="0"/>
          </a:p>
          <a:p>
            <a:pPr lvl="1" fontAlgn="base"/>
            <a:r>
              <a:rPr lang="en-US" dirty="0"/>
              <a:t>throws </a:t>
            </a:r>
            <a:r>
              <a:rPr lang="en-US" dirty="0" err="1"/>
              <a:t>IndexOutOfBoundsException</a:t>
            </a:r>
            <a:r>
              <a:rPr lang="en-US" dirty="0"/>
              <a:t>, if index is out of range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017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IN" b="1" dirty="0"/>
              <a:t>Change </a:t>
            </a:r>
            <a:r>
              <a:rPr lang="en-IN" b="1" dirty="0" err="1"/>
              <a:t>ArrayList</a:t>
            </a:r>
            <a:r>
              <a:rPr lang="en-IN" b="1" dirty="0"/>
              <a:t> Elements Demo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D1244-6910-4233-B610-76AF593C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32" y="1139461"/>
            <a:ext cx="11002284" cy="47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78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IN" b="1" dirty="0"/>
              <a:t>Remove </a:t>
            </a:r>
            <a:r>
              <a:rPr lang="en-IN" b="1" dirty="0" err="1"/>
              <a:t>ArrayList</a:t>
            </a:r>
            <a:r>
              <a:rPr lang="en-IN" b="1" dirty="0"/>
              <a:t> Elements</a:t>
            </a:r>
            <a:endParaRPr lang="en-US" b="1" dirty="0"/>
          </a:p>
          <a:p>
            <a:pPr fontAlgn="base"/>
            <a:r>
              <a:rPr lang="en-US" dirty="0"/>
              <a:t>To remove an element from the </a:t>
            </a:r>
            <a:r>
              <a:rPr lang="en-US" dirty="0" err="1"/>
              <a:t>arraylist</a:t>
            </a:r>
            <a:r>
              <a:rPr lang="en-US" dirty="0"/>
              <a:t>, we can use the </a:t>
            </a:r>
            <a:endParaRPr lang="en-US" sz="1400" dirty="0"/>
          </a:p>
          <a:p>
            <a:pPr lvl="1" fontAlgn="base"/>
            <a:r>
              <a:rPr lang="en-US" dirty="0"/>
              <a:t>remove()</a:t>
            </a:r>
            <a:endParaRPr lang="en-US" sz="1100" dirty="0"/>
          </a:p>
          <a:p>
            <a:pPr lvl="1" fontAlgn="base"/>
            <a:r>
              <a:rPr lang="en-US" dirty="0" err="1"/>
              <a:t>removeAll</a:t>
            </a:r>
            <a:r>
              <a:rPr lang="en-US" dirty="0"/>
              <a:t>()</a:t>
            </a:r>
            <a:endParaRPr lang="en-US" sz="1100" dirty="0"/>
          </a:p>
          <a:p>
            <a:pPr lvl="1" fontAlgn="base"/>
            <a:r>
              <a:rPr lang="en-US" dirty="0"/>
              <a:t>clear()</a:t>
            </a:r>
            <a:endParaRPr lang="en-US" sz="1100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Remove </a:t>
            </a:r>
            <a:r>
              <a:rPr lang="en-IN" b="1" dirty="0" err="1"/>
              <a:t>ArrayList</a:t>
            </a:r>
            <a:r>
              <a:rPr lang="en-IN" b="1" dirty="0"/>
              <a:t> Elements</a:t>
            </a:r>
            <a:endParaRPr lang="en-IN" dirty="0"/>
          </a:p>
          <a:p>
            <a:pPr fontAlgn="base"/>
            <a:r>
              <a:rPr lang="en-US" dirty="0"/>
              <a:t>To remove an element from the </a:t>
            </a:r>
            <a:r>
              <a:rPr lang="en-US" dirty="0" err="1"/>
              <a:t>arraylist</a:t>
            </a:r>
            <a:r>
              <a:rPr lang="en-US" dirty="0"/>
              <a:t> using remove()</a:t>
            </a:r>
            <a:endParaRPr lang="en-US" sz="1400" dirty="0"/>
          </a:p>
          <a:p>
            <a:pPr lvl="1" fontAlgn="base"/>
            <a:r>
              <a:rPr lang="en-US" dirty="0"/>
              <a:t>Method remove(int index) is used for removing an element of the specified index from a list. It </a:t>
            </a:r>
            <a:endParaRPr lang="en-US" sz="1100" dirty="0"/>
          </a:p>
          <a:p>
            <a:pPr lvl="1" fontAlgn="base"/>
            <a:r>
              <a:rPr lang="en-US" dirty="0"/>
              <a:t>Removes an element and returns the same. </a:t>
            </a:r>
            <a:endParaRPr lang="en-US" sz="1100" dirty="0"/>
          </a:p>
          <a:p>
            <a:pPr lvl="1" fontAlgn="base"/>
            <a:r>
              <a:rPr lang="en-US" dirty="0"/>
              <a:t>It throws </a:t>
            </a:r>
            <a:r>
              <a:rPr lang="en-US" dirty="0" err="1"/>
              <a:t>IndexOutOfBoundsException</a:t>
            </a:r>
            <a:r>
              <a:rPr lang="en-US" dirty="0"/>
              <a:t> if the specified index is less than zero or greater than the size of the list</a:t>
            </a:r>
            <a:endParaRPr lang="en-US" sz="1100" dirty="0"/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55598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E87E2-8918-4199-810E-B41AAACE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9" y="1037968"/>
            <a:ext cx="11387836" cy="45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73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pPr fontAlgn="base"/>
            <a:r>
              <a:rPr lang="en-US" dirty="0"/>
              <a:t>To remove elements from the </a:t>
            </a:r>
            <a:r>
              <a:rPr lang="en-US" dirty="0" err="1"/>
              <a:t>arraylist</a:t>
            </a:r>
            <a:r>
              <a:rPr lang="en-US" dirty="0"/>
              <a:t> using </a:t>
            </a:r>
            <a:r>
              <a:rPr lang="en-US" dirty="0" err="1"/>
              <a:t>removeAll</a:t>
            </a:r>
            <a:r>
              <a:rPr lang="en-US" dirty="0"/>
              <a:t>()</a:t>
            </a:r>
            <a:endParaRPr lang="en-US" sz="1400" dirty="0"/>
          </a:p>
          <a:p>
            <a:pPr lvl="1" fontAlgn="base"/>
            <a:r>
              <a:rPr lang="en-US" dirty="0"/>
              <a:t>The Java </a:t>
            </a:r>
            <a:r>
              <a:rPr lang="en-US" dirty="0" err="1"/>
              <a:t>ArrayList</a:t>
            </a:r>
            <a:r>
              <a:rPr lang="en-US" dirty="0"/>
              <a:t> </a:t>
            </a:r>
            <a:r>
              <a:rPr lang="en-US" dirty="0" err="1"/>
              <a:t>removeAll</a:t>
            </a:r>
            <a:r>
              <a:rPr lang="en-US" dirty="0"/>
              <a:t>() method removes all the elements from the </a:t>
            </a:r>
            <a:r>
              <a:rPr lang="en-US" dirty="0" err="1"/>
              <a:t>arraylist</a:t>
            </a:r>
            <a:r>
              <a:rPr lang="en-US" dirty="0"/>
              <a:t> that are also present in the specified collection.</a:t>
            </a:r>
            <a:endParaRPr lang="en-US" sz="1100" dirty="0"/>
          </a:p>
          <a:p>
            <a:pPr lvl="1" fontAlgn="base"/>
            <a:r>
              <a:rPr lang="en-US" dirty="0"/>
              <a:t>The syntax of the </a:t>
            </a:r>
            <a:r>
              <a:rPr lang="en-US" dirty="0" err="1"/>
              <a:t>removeAll</a:t>
            </a:r>
            <a:r>
              <a:rPr lang="en-US" dirty="0"/>
              <a:t>() method is</a:t>
            </a:r>
            <a:endParaRPr lang="en-US" sz="1100" dirty="0"/>
          </a:p>
          <a:p>
            <a:pPr lvl="2" fontAlgn="base"/>
            <a:r>
              <a:rPr lang="en-US" dirty="0" err="1"/>
              <a:t>arraylist.removeAll</a:t>
            </a:r>
            <a:r>
              <a:rPr lang="en-US" dirty="0"/>
              <a:t>(Collection c);</a:t>
            </a:r>
            <a:endParaRPr lang="en-US" sz="1100" dirty="0"/>
          </a:p>
          <a:p>
            <a:pPr lvl="3" fontAlgn="base"/>
            <a:r>
              <a:rPr lang="en-US" dirty="0"/>
              <a:t>Here, </a:t>
            </a:r>
            <a:r>
              <a:rPr lang="en-US" dirty="0" err="1"/>
              <a:t>arraylist</a:t>
            </a:r>
            <a:r>
              <a:rPr lang="en-US" dirty="0"/>
              <a:t> is an object of the </a:t>
            </a:r>
            <a:r>
              <a:rPr lang="en-US" dirty="0" err="1"/>
              <a:t>ArrayList</a:t>
            </a:r>
            <a:r>
              <a:rPr lang="en-US" dirty="0"/>
              <a:t> class.</a:t>
            </a:r>
            <a:endParaRPr lang="en-US" sz="1050" dirty="0"/>
          </a:p>
          <a:p>
            <a:pPr lvl="2" fontAlgn="base"/>
            <a:r>
              <a:rPr lang="en-US" dirty="0"/>
              <a:t>returns true if elements are deleted from the </a:t>
            </a:r>
            <a:r>
              <a:rPr lang="en-US" dirty="0" err="1"/>
              <a:t>arraylist</a:t>
            </a:r>
            <a:endParaRPr lang="en-US" sz="1100" dirty="0"/>
          </a:p>
          <a:p>
            <a:pPr lvl="2" fontAlgn="base"/>
            <a:r>
              <a:rPr lang="en-US" dirty="0"/>
              <a:t>throws </a:t>
            </a:r>
            <a:r>
              <a:rPr lang="en-US" dirty="0" err="1"/>
              <a:t>ClassCastException</a:t>
            </a:r>
            <a:r>
              <a:rPr lang="en-US" dirty="0"/>
              <a:t> if the class of elements present in </a:t>
            </a:r>
            <a:r>
              <a:rPr lang="en-US" dirty="0" err="1"/>
              <a:t>arraylist</a:t>
            </a:r>
            <a:r>
              <a:rPr lang="en-US" dirty="0"/>
              <a:t> is incompatible with the class of elements in specified collection</a:t>
            </a:r>
            <a:endParaRPr lang="en-US" sz="1100" dirty="0"/>
          </a:p>
          <a:p>
            <a:pPr lvl="2" fontAlgn="base"/>
            <a:r>
              <a:rPr lang="en-US" dirty="0"/>
              <a:t>throws </a:t>
            </a:r>
            <a:r>
              <a:rPr lang="en-US" dirty="0" err="1"/>
              <a:t>NullPointerException</a:t>
            </a:r>
            <a:r>
              <a:rPr lang="en-US" dirty="0"/>
              <a:t> if the </a:t>
            </a:r>
            <a:r>
              <a:rPr lang="en-US" dirty="0" err="1"/>
              <a:t>arraylist</a:t>
            </a:r>
            <a:r>
              <a:rPr lang="en-US" dirty="0"/>
              <a:t> contains null element and the specified collection does not allow null elements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751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FDEC-99A4-4DD3-88DB-02E2A4D9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6" y="57665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String Constructors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83C0-9BA7-4E29-A126-69474B72F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6" y="823785"/>
            <a:ext cx="10328418" cy="5832388"/>
          </a:xfrm>
        </p:spPr>
        <p:txBody>
          <a:bodyPr/>
          <a:lstStyle/>
          <a:p>
            <a:r>
              <a:rPr lang="en-US" dirty="0"/>
              <a:t>The String class supports several constructors. </a:t>
            </a:r>
          </a:p>
          <a:p>
            <a:r>
              <a:rPr lang="en-US" dirty="0"/>
              <a:t>To create an empty String, you call the default constructor. </a:t>
            </a:r>
          </a:p>
          <a:p>
            <a:r>
              <a:rPr lang="en-US" dirty="0"/>
              <a:t>For example, </a:t>
            </a:r>
          </a:p>
          <a:p>
            <a:pPr marL="0" indent="0">
              <a:buNone/>
            </a:pPr>
            <a:r>
              <a:rPr lang="en-US" dirty="0"/>
              <a:t>						String s = new String(); </a:t>
            </a:r>
          </a:p>
          <a:p>
            <a:pPr marL="0" indent="0">
              <a:buNone/>
            </a:pPr>
            <a:r>
              <a:rPr lang="en-US" dirty="0"/>
              <a:t>	will create an instance of String with no characters in it.</a:t>
            </a:r>
          </a:p>
          <a:p>
            <a:r>
              <a:rPr lang="en-US" dirty="0"/>
              <a:t>To create a String initialized by an array of characters, use the constructor shown here: </a:t>
            </a:r>
          </a:p>
          <a:p>
            <a:pPr marL="0" indent="0">
              <a:buNone/>
            </a:pPr>
            <a:r>
              <a:rPr lang="en-US" dirty="0"/>
              <a:t>			String(char chars[ ]) </a:t>
            </a:r>
          </a:p>
          <a:p>
            <a:r>
              <a:rPr lang="en-US" dirty="0"/>
              <a:t>Here is an example:</a:t>
            </a:r>
          </a:p>
          <a:p>
            <a:pPr marL="0" indent="0">
              <a:buNone/>
            </a:pPr>
            <a:r>
              <a:rPr lang="en-US" dirty="0"/>
              <a:t>					char chars[] = { 'a', 'b', 'c' }; </a:t>
            </a:r>
          </a:p>
          <a:p>
            <a:pPr marL="0" indent="0">
              <a:buNone/>
            </a:pPr>
            <a:r>
              <a:rPr lang="en-US" dirty="0"/>
              <a:t>					String s = new String(chars); </a:t>
            </a:r>
          </a:p>
          <a:p>
            <a:r>
              <a:rPr lang="en-US" dirty="0"/>
              <a:t>This constructor initializes s with the string “</a:t>
            </a:r>
            <a:r>
              <a:rPr lang="en-US" dirty="0" err="1"/>
              <a:t>abc</a:t>
            </a:r>
            <a:r>
              <a:rPr lang="en-US" dirty="0"/>
              <a:t>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2585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194" name="Picture 2" descr="Screen Clipping">
            <a:extLst>
              <a:ext uri="{FF2B5EF4-FFF2-40B4-BE49-F238E27FC236}">
                <a16:creationId xmlns:a16="http://schemas.microsoft.com/office/drawing/2014/main" id="{DC3A420E-D1F1-45E4-890E-F6FC2526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50" y="637660"/>
            <a:ext cx="9058275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07BF28-D4C7-4399-9D4A-86848D0C6E09}"/>
              </a:ext>
            </a:extLst>
          </p:cNvPr>
          <p:cNvSpPr/>
          <p:nvPr/>
        </p:nvSpPr>
        <p:spPr>
          <a:xfrm>
            <a:off x="3590025" y="534317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Output</a:t>
            </a:r>
            <a:endParaRPr lang="en-IN" dirty="0"/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Programming Languages: [Java, JavaScript, Python]</a:t>
            </a:r>
            <a:endParaRPr lang="en-IN" dirty="0"/>
          </a:p>
          <a:p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after </a:t>
            </a:r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removeAll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(): []</a:t>
            </a:r>
            <a:endParaRPr lang="en-IN" dirty="0"/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46747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53" y="212125"/>
            <a:ext cx="3830595" cy="6433750"/>
          </a:xfrm>
        </p:spPr>
        <p:txBody>
          <a:bodyPr/>
          <a:lstStyle/>
          <a:p>
            <a:pPr fontAlgn="base"/>
            <a:r>
              <a:rPr lang="en-US" dirty="0"/>
              <a:t>To remove elements from the </a:t>
            </a:r>
            <a:r>
              <a:rPr lang="en-US" dirty="0" err="1"/>
              <a:t>arraylist</a:t>
            </a:r>
            <a:r>
              <a:rPr lang="en-US" dirty="0"/>
              <a:t> using clear()</a:t>
            </a:r>
            <a:endParaRPr lang="en-US" sz="1400" dirty="0"/>
          </a:p>
          <a:p>
            <a:pPr lvl="1" fontAlgn="base"/>
            <a:r>
              <a:rPr lang="en-US" dirty="0"/>
              <a:t>The </a:t>
            </a:r>
            <a:r>
              <a:rPr lang="en-US" dirty="0" err="1"/>
              <a:t>java.util.ArrayList.clear</a:t>
            </a:r>
            <a:r>
              <a:rPr lang="en-US" dirty="0"/>
              <a:t>() method removes all of the elements from this list. </a:t>
            </a:r>
            <a:endParaRPr lang="en-US" sz="1100" dirty="0"/>
          </a:p>
          <a:p>
            <a:pPr lvl="1" fontAlgn="base"/>
            <a:r>
              <a:rPr lang="en-US" dirty="0"/>
              <a:t>The list will be empty after this call returns.</a:t>
            </a:r>
            <a:endParaRPr lang="en-US" sz="1100" dirty="0"/>
          </a:p>
          <a:p>
            <a:br>
              <a:rPr lang="en-US" dirty="0"/>
            </a:br>
            <a:endParaRPr lang="en-IN" dirty="0"/>
          </a:p>
        </p:txBody>
      </p:sp>
      <p:pic>
        <p:nvPicPr>
          <p:cNvPr id="9218" name="Picture 2" descr="Screen Clipping">
            <a:extLst>
              <a:ext uri="{FF2B5EF4-FFF2-40B4-BE49-F238E27FC236}">
                <a16:creationId xmlns:a16="http://schemas.microsoft.com/office/drawing/2014/main" id="{2217CFC6-9FB5-483D-AC04-DAF7C4FE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22" y="304801"/>
            <a:ext cx="8310613" cy="513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A7E256-D244-451E-A3B3-98C5AF26F31A}"/>
              </a:ext>
            </a:extLst>
          </p:cNvPr>
          <p:cNvSpPr/>
          <p:nvPr/>
        </p:nvSpPr>
        <p:spPr>
          <a:xfrm>
            <a:off x="4506097" y="523358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Consolas" panose="020B0609020204030204" pitchFamily="49" charset="0"/>
              </a:rPr>
              <a:t>Output</a:t>
            </a:r>
            <a:endParaRPr lang="en-IN" dirty="0"/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Programming Languages: [Java, JavaScript, Python]</a:t>
            </a:r>
            <a:endParaRPr lang="en-IN" dirty="0"/>
          </a:p>
          <a:p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after </a:t>
            </a:r>
            <a:r>
              <a:rPr lang="en-IN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removeAll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(): []</a:t>
            </a:r>
            <a:endParaRPr lang="en-IN" dirty="0"/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83926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b="1" dirty="0"/>
              <a:t>Remove all Elements from an </a:t>
            </a:r>
            <a:r>
              <a:rPr lang="en-US" b="1" dirty="0" err="1"/>
              <a:t>ArrayList</a:t>
            </a:r>
            <a:r>
              <a:rPr lang="en-US" b="1" dirty="0"/>
              <a:t> Present in Another </a:t>
            </a:r>
            <a:r>
              <a:rPr lang="en-US" b="1" dirty="0" err="1"/>
              <a:t>ArrayList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8E16C-42C3-4D2A-894A-6825AB92D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6" y="853876"/>
            <a:ext cx="11603461" cy="53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42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57665"/>
            <a:ext cx="9770076" cy="6680886"/>
          </a:xfrm>
        </p:spPr>
        <p:txBody>
          <a:bodyPr/>
          <a:lstStyle/>
          <a:p>
            <a:r>
              <a:rPr lang="en-IN" b="1" dirty="0"/>
              <a:t>Sort the </a:t>
            </a:r>
            <a:r>
              <a:rPr lang="en-IN" b="1" dirty="0" err="1"/>
              <a:t>ArrayList</a:t>
            </a:r>
            <a:endParaRPr lang="en-IN" dirty="0"/>
          </a:p>
        </p:txBody>
      </p:sp>
      <p:pic>
        <p:nvPicPr>
          <p:cNvPr id="10242" name="Picture 2" descr="Screen Clipping">
            <a:extLst>
              <a:ext uri="{FF2B5EF4-FFF2-40B4-BE49-F238E27FC236}">
                <a16:creationId xmlns:a16="http://schemas.microsoft.com/office/drawing/2014/main" id="{4D2B71AB-75F1-4BDB-AFFE-FD0D80F9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4" y="769594"/>
            <a:ext cx="601027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creen Clipping">
            <a:extLst>
              <a:ext uri="{FF2B5EF4-FFF2-40B4-BE49-F238E27FC236}">
                <a16:creationId xmlns:a16="http://schemas.microsoft.com/office/drawing/2014/main" id="{BD29E262-0ED7-48C2-9B35-5CB0A144D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5390635"/>
            <a:ext cx="55245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172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266" name="Picture 2" descr="Screen Clipping">
            <a:extLst>
              <a:ext uri="{FF2B5EF4-FFF2-40B4-BE49-F238E27FC236}">
                <a16:creationId xmlns:a16="http://schemas.microsoft.com/office/drawing/2014/main" id="{6A81432A-707B-469C-83BB-D4408584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23" y="411506"/>
            <a:ext cx="6124575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creen Clipping">
            <a:extLst>
              <a:ext uri="{FF2B5EF4-FFF2-40B4-BE49-F238E27FC236}">
                <a16:creationId xmlns:a16="http://schemas.microsoft.com/office/drawing/2014/main" id="{1AB81C8E-924D-4CB7-8C3A-CB871264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39586"/>
            <a:ext cx="54292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1848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799F-B4AF-4B65-8914-EFAA0E58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2" y="15623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handling : Event Handling Mechanisms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13A5C-AE30-4E19-A4E5-E96A9EFD1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1103870"/>
            <a:ext cx="9984260" cy="5597892"/>
          </a:xfrm>
        </p:spPr>
        <p:txBody>
          <a:bodyPr/>
          <a:lstStyle/>
          <a:p>
            <a:pPr fontAlgn="base"/>
            <a:r>
              <a:rPr lang="en-US" dirty="0"/>
              <a:t>Event – Change in state of an object or source </a:t>
            </a:r>
          </a:p>
          <a:p>
            <a:pPr fontAlgn="base"/>
            <a:r>
              <a:rPr lang="en-US" dirty="0"/>
              <a:t>Event Handling: the mechanism that controls the event and decides what should happen if an event occurs</a:t>
            </a:r>
          </a:p>
          <a:p>
            <a:pPr fontAlgn="base"/>
            <a:r>
              <a:rPr lang="en-US" dirty="0"/>
              <a:t>A source generates an event and sends it to one or more listeners.</a:t>
            </a:r>
            <a:endParaRPr lang="en-US" sz="1400" dirty="0"/>
          </a:p>
          <a:p>
            <a:pPr lvl="1" fontAlgn="base"/>
            <a:r>
              <a:rPr lang="en-US" dirty="0"/>
              <a:t>In this scheme, the listener simply waits until it receives an event. </a:t>
            </a:r>
            <a:endParaRPr lang="en-US" sz="1100" dirty="0"/>
          </a:p>
          <a:p>
            <a:pPr lvl="1" fontAlgn="base"/>
            <a:r>
              <a:rPr lang="en-US" dirty="0"/>
              <a:t>Once an event is received, the listener processes the event and then returns.</a:t>
            </a:r>
            <a:endParaRPr lang="en-US" sz="1100" dirty="0"/>
          </a:p>
          <a:p>
            <a:endParaRPr lang="en-IN" dirty="0"/>
          </a:p>
        </p:txBody>
      </p:sp>
      <p:pic>
        <p:nvPicPr>
          <p:cNvPr id="1026" name="Picture 2" descr="https://lh4.googleusercontent.com/-N36-O1SBUY3xGnj4J-hGZXHTopPf_ld8E54PYkj4SGHAv5AoqoKX6uEBJAohRx4hamrOiid_uN1S0X_Z57g3GeNt_4DdWWO-LHYaFpu062i8h2rsD5oYFUOgsAyHQTbVB0XIFY">
            <a:extLst>
              <a:ext uri="{FF2B5EF4-FFF2-40B4-BE49-F238E27FC236}">
                <a16:creationId xmlns:a16="http://schemas.microsoft.com/office/drawing/2014/main" id="{BF8F79A4-959C-45A7-8825-5DAF79E1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547" y="2357757"/>
            <a:ext cx="3756454" cy="450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643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fontAlgn="base"/>
            <a:r>
              <a:rPr lang="en-US" dirty="0"/>
              <a:t>Events are supported by a number of packages, including </a:t>
            </a:r>
            <a:endParaRPr lang="en-US" sz="1400" dirty="0"/>
          </a:p>
          <a:p>
            <a:pPr lvl="1" fontAlgn="base"/>
            <a:r>
              <a:rPr lang="en-US" dirty="0" err="1"/>
              <a:t>java.util</a:t>
            </a:r>
            <a:endParaRPr lang="en-US" sz="1100" dirty="0"/>
          </a:p>
          <a:p>
            <a:pPr lvl="1" fontAlgn="base"/>
            <a:r>
              <a:rPr lang="en-US" dirty="0" err="1"/>
              <a:t>java.awt</a:t>
            </a:r>
            <a:r>
              <a:rPr lang="en-US" dirty="0"/>
              <a:t> </a:t>
            </a:r>
            <a:endParaRPr lang="en-US" sz="1100" dirty="0"/>
          </a:p>
          <a:p>
            <a:pPr lvl="1" fontAlgn="base"/>
            <a:r>
              <a:rPr lang="en-US" dirty="0" err="1"/>
              <a:t>java.awt.event</a:t>
            </a:r>
            <a:r>
              <a:rPr lang="en-US" dirty="0"/>
              <a:t> </a:t>
            </a:r>
            <a:endParaRPr lang="en-US" sz="1100" dirty="0"/>
          </a:p>
          <a:p>
            <a:pPr fontAlgn="base"/>
            <a:r>
              <a:rPr lang="en-US" dirty="0"/>
              <a:t>Applets are event-driven programs that use a graphical user interface(GUI) to interact with the user. </a:t>
            </a:r>
          </a:p>
          <a:p>
            <a:pPr fontAlgn="base"/>
            <a:r>
              <a:rPr lang="en-US" dirty="0"/>
              <a:t> Any program that uses a graphical user interface is event driven.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0564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9B64-2944-47F9-AF8D-04FDB9198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2" y="156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Delegation Event Model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EBC89-AA2E-4996-ACAD-775C6631D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19" y="1013254"/>
            <a:ext cx="9877167" cy="5688507"/>
          </a:xfrm>
        </p:spPr>
        <p:txBody>
          <a:bodyPr/>
          <a:lstStyle/>
          <a:p>
            <a:pPr fontAlgn="base"/>
            <a:r>
              <a:rPr lang="en-US" dirty="0"/>
              <a:t>In the delegation model, an event is an object that describes a state change in a source.</a:t>
            </a:r>
            <a:endParaRPr lang="en-US" sz="1400" dirty="0"/>
          </a:p>
          <a:p>
            <a:pPr fontAlgn="base"/>
            <a:r>
              <a:rPr lang="en-US" dirty="0"/>
              <a:t>Can be generated due to a user interacting with the elements in a graphical user interface. </a:t>
            </a:r>
            <a:endParaRPr lang="en-US" sz="1400" dirty="0"/>
          </a:p>
          <a:p>
            <a:pPr lvl="1" fontAlgn="base"/>
            <a:r>
              <a:rPr lang="en-US" dirty="0"/>
              <a:t>pressing a button, entering a character via the keyboard, selecting an item in a list, and clicking the mouse.</a:t>
            </a:r>
            <a:endParaRPr lang="en-US" sz="1100" dirty="0"/>
          </a:p>
          <a:p>
            <a:pPr fontAlgn="base"/>
            <a:r>
              <a:rPr lang="en-US" dirty="0"/>
              <a:t>May also occur that are not directly caused by interactions with a user interface.</a:t>
            </a:r>
            <a:endParaRPr lang="en-US" sz="1400" dirty="0"/>
          </a:p>
          <a:p>
            <a:pPr lvl="1" fontAlgn="base"/>
            <a:r>
              <a:rPr lang="en-US" dirty="0"/>
              <a:t>a timer expires, a counter exceeds a value, a software or hardware failure occurs, or an operation is completed</a:t>
            </a:r>
            <a:endParaRPr lang="en-US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84983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The Delegation Event Model - Event Sources</a:t>
            </a:r>
          </a:p>
          <a:p>
            <a:pPr fontAlgn="base"/>
            <a:r>
              <a:rPr lang="en-US" dirty="0"/>
              <a:t>A source is an object that generates an event</a:t>
            </a:r>
          </a:p>
          <a:p>
            <a:pPr fontAlgn="base"/>
            <a:r>
              <a:rPr lang="en-US" dirty="0"/>
              <a:t>This occurs when the internal state of that object changes in some way. </a:t>
            </a:r>
          </a:p>
          <a:p>
            <a:pPr fontAlgn="base"/>
            <a:r>
              <a:rPr lang="en-US" dirty="0"/>
              <a:t>Sources may generate more than one type of event.</a:t>
            </a:r>
          </a:p>
          <a:p>
            <a:pPr fontAlgn="base"/>
            <a:r>
              <a:rPr lang="en-US" dirty="0"/>
              <a:t>Source must register listeners in order for the listeners to receive notifications about a specific type of event. </a:t>
            </a:r>
          </a:p>
          <a:p>
            <a:pPr fontAlgn="base"/>
            <a:r>
              <a:rPr lang="en-US" dirty="0"/>
              <a:t>Each type of event has its own registration method. </a:t>
            </a:r>
            <a:endParaRPr lang="en-US" sz="1400" dirty="0"/>
          </a:p>
          <a:p>
            <a:pPr fontAlgn="base"/>
            <a:r>
              <a:rPr lang="en-US" dirty="0"/>
              <a:t>Here is the general form:</a:t>
            </a:r>
            <a:endParaRPr lang="en-US" sz="1400" dirty="0"/>
          </a:p>
          <a:p>
            <a:pPr lvl="1" fontAlgn="base"/>
            <a:r>
              <a:rPr lang="en-US" dirty="0"/>
              <a:t>public void </a:t>
            </a:r>
            <a:r>
              <a:rPr lang="en-US" dirty="0" err="1"/>
              <a:t>addTypeListener</a:t>
            </a:r>
            <a:r>
              <a:rPr lang="en-US" dirty="0"/>
              <a:t> (</a:t>
            </a:r>
            <a:r>
              <a:rPr lang="en-US" dirty="0" err="1"/>
              <a:t>TypeListener</a:t>
            </a:r>
            <a:r>
              <a:rPr lang="en-US" dirty="0"/>
              <a:t> el )</a:t>
            </a:r>
            <a:endParaRPr lang="en-US" sz="1100" dirty="0"/>
          </a:p>
          <a:p>
            <a:r>
              <a:rPr lang="en-US" dirty="0"/>
              <a:t> Here, Type is the name of the event, and el is a reference to the event listener.</a:t>
            </a:r>
          </a:p>
          <a:p>
            <a:pPr fontAlgn="base"/>
            <a:r>
              <a:rPr lang="en-US" dirty="0"/>
              <a:t>Example : </a:t>
            </a:r>
            <a:r>
              <a:rPr lang="en-US" dirty="0" err="1"/>
              <a:t>addKeyListener</a:t>
            </a:r>
            <a:r>
              <a:rPr lang="en-US" dirty="0"/>
              <a:t>() -  method that registers a keyboard event listener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1344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fontAlgn="base"/>
            <a:r>
              <a:rPr lang="en-US" dirty="0"/>
              <a:t>When an event occurs, all registered listeners are notified and receive a copy of the event object.</a:t>
            </a:r>
            <a:endParaRPr lang="en-US" sz="1400" dirty="0"/>
          </a:p>
          <a:p>
            <a:pPr lvl="1" fontAlgn="base"/>
            <a:r>
              <a:rPr lang="en-US" dirty="0"/>
              <a:t>This is known as multicasting the event.</a:t>
            </a:r>
            <a:endParaRPr lang="en-US" sz="1100" dirty="0"/>
          </a:p>
          <a:p>
            <a:r>
              <a:rPr lang="en-US" dirty="0"/>
              <a:t>unicasting is also possible in JAVA</a:t>
            </a:r>
            <a:br>
              <a:rPr lang="en-US" dirty="0"/>
            </a:br>
            <a:endParaRPr lang="en-US" dirty="0"/>
          </a:p>
          <a:p>
            <a:pPr fontAlgn="base"/>
            <a:r>
              <a:rPr lang="en-US" dirty="0"/>
              <a:t>A source must also provide a method that allows a listener to unregister an interest in a specific type of event. </a:t>
            </a:r>
            <a:endParaRPr lang="en-US" sz="1400" dirty="0"/>
          </a:p>
          <a:p>
            <a:pPr fontAlgn="base"/>
            <a:r>
              <a:rPr lang="en-US" dirty="0"/>
              <a:t>The general form of such a method is this:</a:t>
            </a:r>
            <a:endParaRPr lang="en-US" sz="1400" dirty="0"/>
          </a:p>
          <a:p>
            <a:pPr lvl="1" fontAlgn="base"/>
            <a:r>
              <a:rPr lang="en-US" dirty="0"/>
              <a:t>public void </a:t>
            </a:r>
            <a:r>
              <a:rPr lang="en-US" dirty="0" err="1"/>
              <a:t>removeTypeListener</a:t>
            </a:r>
            <a:r>
              <a:rPr lang="en-US" dirty="0"/>
              <a:t>(</a:t>
            </a:r>
            <a:r>
              <a:rPr lang="en-US" dirty="0" err="1"/>
              <a:t>TypeListener</a:t>
            </a:r>
            <a:r>
              <a:rPr lang="en-US" dirty="0"/>
              <a:t> el )</a:t>
            </a:r>
            <a:endParaRPr lang="en-US" sz="1100" dirty="0"/>
          </a:p>
          <a:p>
            <a:pPr lvl="1" fontAlgn="base"/>
            <a:r>
              <a:rPr lang="en-US" dirty="0"/>
              <a:t>Example: </a:t>
            </a:r>
            <a:r>
              <a:rPr lang="en-US" dirty="0" err="1"/>
              <a:t>removeKeyListener</a:t>
            </a:r>
            <a:r>
              <a:rPr lang="en-US" dirty="0"/>
              <a:t>( )</a:t>
            </a:r>
            <a:endParaRPr lang="en-US" sz="1100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355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A0E1-910D-40A7-8FA9-D8F80152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304801"/>
            <a:ext cx="9770076" cy="6433750"/>
          </a:xfrm>
        </p:spPr>
        <p:txBody>
          <a:bodyPr/>
          <a:lstStyle/>
          <a:p>
            <a:r>
              <a:rPr lang="en-US" dirty="0"/>
              <a:t>You can specify a subrange of a character array as an initializer using the following constructor: </a:t>
            </a:r>
          </a:p>
          <a:p>
            <a:pPr marL="0" indent="0">
              <a:buNone/>
            </a:pPr>
            <a:r>
              <a:rPr lang="en-US" dirty="0"/>
              <a:t>			String(char chars[ ], int </a:t>
            </a:r>
            <a:r>
              <a:rPr lang="en-US" dirty="0" err="1"/>
              <a:t>startIndex</a:t>
            </a:r>
            <a:r>
              <a:rPr lang="en-US" dirty="0"/>
              <a:t>, int </a:t>
            </a:r>
            <a:r>
              <a:rPr lang="en-US" dirty="0" err="1"/>
              <a:t>numChars</a:t>
            </a:r>
            <a:r>
              <a:rPr lang="en-US" dirty="0"/>
              <a:t>) </a:t>
            </a:r>
          </a:p>
          <a:p>
            <a:r>
              <a:rPr lang="en-US" dirty="0"/>
              <a:t>Here, </a:t>
            </a:r>
            <a:r>
              <a:rPr lang="en-US" dirty="0" err="1"/>
              <a:t>startIndex</a:t>
            </a:r>
            <a:r>
              <a:rPr lang="en-US" dirty="0"/>
              <a:t> specifies the index at which the subrange begins, and </a:t>
            </a:r>
            <a:r>
              <a:rPr lang="en-US" dirty="0" err="1"/>
              <a:t>numChars</a:t>
            </a:r>
            <a:r>
              <a:rPr lang="en-US" dirty="0"/>
              <a:t> specifies the number of characters to use. </a:t>
            </a:r>
          </a:p>
          <a:p>
            <a:r>
              <a:rPr lang="en-US" dirty="0"/>
              <a:t>Here is an example: </a:t>
            </a:r>
          </a:p>
          <a:p>
            <a:pPr marL="0" indent="0">
              <a:buNone/>
            </a:pPr>
            <a:r>
              <a:rPr lang="en-US" dirty="0"/>
              <a:t>				char chars[] = { 'a', 'b', 'c', 'd', 'e', 'f' }; </a:t>
            </a:r>
          </a:p>
          <a:p>
            <a:pPr marL="0" indent="0">
              <a:buNone/>
            </a:pPr>
            <a:r>
              <a:rPr lang="en-US" dirty="0"/>
              <a:t>				String s = new String(chars, 2, 3); </a:t>
            </a:r>
          </a:p>
          <a:p>
            <a:r>
              <a:rPr lang="en-US" dirty="0"/>
              <a:t>This initializes s with the characters </a:t>
            </a:r>
            <a:r>
              <a:rPr lang="en-US" dirty="0" err="1"/>
              <a:t>cde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You can construct a String object that contains the same character sequence as another String object using this constructor: </a:t>
            </a:r>
          </a:p>
          <a:p>
            <a:r>
              <a:rPr lang="en-US" dirty="0"/>
              <a:t>String(String </a:t>
            </a:r>
            <a:r>
              <a:rPr lang="en-US" dirty="0" err="1"/>
              <a:t>strObj</a:t>
            </a:r>
            <a:r>
              <a:rPr lang="en-US" dirty="0"/>
              <a:t>) </a:t>
            </a:r>
          </a:p>
          <a:p>
            <a:r>
              <a:rPr lang="en-US" dirty="0"/>
              <a:t>Here, </a:t>
            </a:r>
            <a:r>
              <a:rPr lang="en-US" dirty="0" err="1"/>
              <a:t>strObj</a:t>
            </a:r>
            <a:r>
              <a:rPr lang="en-US" dirty="0"/>
              <a:t> is a String object.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39893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The Delegation Event Model - Event Listeners</a:t>
            </a:r>
          </a:p>
          <a:p>
            <a:pPr fontAlgn="base"/>
            <a:r>
              <a:rPr lang="en-US" dirty="0"/>
              <a:t>A listener is an object that is notified when an event occurs. </a:t>
            </a:r>
          </a:p>
          <a:p>
            <a:pPr fontAlgn="base"/>
            <a:r>
              <a:rPr lang="en-US" dirty="0"/>
              <a:t>It has two major requirements.</a:t>
            </a:r>
          </a:p>
          <a:p>
            <a:pPr fontAlgn="base"/>
            <a:r>
              <a:rPr lang="en-US" dirty="0"/>
              <a:t>First, it must have been registered with one or more sources to receive notifications about specific types of events. </a:t>
            </a:r>
          </a:p>
          <a:p>
            <a:pPr fontAlgn="base"/>
            <a:r>
              <a:rPr lang="en-US" dirty="0"/>
              <a:t>Second, it must implement methods to receive and process these notifications.</a:t>
            </a:r>
          </a:p>
          <a:p>
            <a:pPr fontAlgn="base"/>
            <a:r>
              <a:rPr lang="en-US" dirty="0"/>
              <a:t>The methods that receive and process events are defined in a set of interfaces, such as those found in </a:t>
            </a:r>
            <a:r>
              <a:rPr lang="en-US" dirty="0" err="1"/>
              <a:t>java.awt.event</a:t>
            </a:r>
            <a:r>
              <a:rPr lang="en-US" dirty="0"/>
              <a:t>. </a:t>
            </a:r>
          </a:p>
          <a:p>
            <a:pPr fontAlgn="base"/>
            <a:r>
              <a:rPr lang="en-US" dirty="0"/>
              <a:t>For example, the </a:t>
            </a:r>
            <a:r>
              <a:rPr lang="en-US" dirty="0" err="1"/>
              <a:t>MouseMotionListener</a:t>
            </a:r>
            <a:r>
              <a:rPr lang="en-US" dirty="0"/>
              <a:t> interface defines two methods to receive notifications when the mouse is dragged or moved. </a:t>
            </a:r>
          </a:p>
          <a:p>
            <a:pPr fontAlgn="base"/>
            <a:r>
              <a:rPr lang="en-US" dirty="0"/>
              <a:t>Any object may receive and process one or both of these events if it provides an implementation of this interface.</a:t>
            </a:r>
          </a:p>
          <a:p>
            <a:pPr fontAlgn="base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47118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8" y="963826"/>
            <a:ext cx="9860692" cy="5568779"/>
          </a:xfrm>
        </p:spPr>
        <p:txBody>
          <a:bodyPr>
            <a:normAutofit/>
          </a:bodyPr>
          <a:lstStyle/>
          <a:p>
            <a:pPr fontAlgn="base"/>
            <a:r>
              <a:rPr lang="en-US" sz="2000" dirty="0"/>
              <a:t>The classes that represent events(Event classes) are at the core of Java’s event handling mechanism. </a:t>
            </a:r>
          </a:p>
          <a:p>
            <a:pPr fontAlgn="base"/>
            <a:r>
              <a:rPr lang="en-US" sz="2000" dirty="0"/>
              <a:t>The most widely used events are those defined by the AWT and  by the  Swing. </a:t>
            </a:r>
          </a:p>
          <a:p>
            <a:pPr fontAlgn="base"/>
            <a:r>
              <a:rPr lang="en-US" sz="2000" dirty="0"/>
              <a:t>At the root of the Java event class hierarchy is </a:t>
            </a:r>
            <a:r>
              <a:rPr lang="en-US" sz="2000" dirty="0" err="1"/>
              <a:t>EventObject</a:t>
            </a:r>
            <a:r>
              <a:rPr lang="en-US" sz="2000" dirty="0"/>
              <a:t>, which is in </a:t>
            </a:r>
            <a:r>
              <a:rPr lang="en-US" sz="2000" dirty="0" err="1"/>
              <a:t>java.util</a:t>
            </a:r>
            <a:r>
              <a:rPr lang="en-US" sz="2000" dirty="0"/>
              <a:t>. </a:t>
            </a:r>
            <a:r>
              <a:rPr lang="en-US" sz="2000" dirty="0" err="1"/>
              <a:t>EventObject</a:t>
            </a:r>
            <a:r>
              <a:rPr lang="en-US" sz="2000" dirty="0"/>
              <a:t> is the superclass for all events. </a:t>
            </a:r>
          </a:p>
          <a:p>
            <a:pPr fontAlgn="base"/>
            <a:r>
              <a:rPr lang="en-US" sz="2000" dirty="0" err="1"/>
              <a:t>EventObject</a:t>
            </a:r>
            <a:r>
              <a:rPr lang="en-US" sz="2000" dirty="0"/>
              <a:t> contains two methods:</a:t>
            </a:r>
          </a:p>
          <a:p>
            <a:pPr lvl="1" fontAlgn="base"/>
            <a:r>
              <a:rPr lang="en-US" sz="2000" dirty="0" err="1"/>
              <a:t>getSource</a:t>
            </a:r>
            <a:r>
              <a:rPr lang="en-US" sz="2000" dirty="0"/>
              <a:t>( )-</a:t>
            </a:r>
            <a:r>
              <a:rPr lang="en-US" sz="2000" dirty="0" err="1"/>
              <a:t>getSource</a:t>
            </a:r>
            <a:r>
              <a:rPr lang="en-US" sz="2000" dirty="0"/>
              <a:t>( ) method returns the source of the event.</a:t>
            </a:r>
          </a:p>
          <a:p>
            <a:pPr lvl="1" fontAlgn="base"/>
            <a:r>
              <a:rPr lang="en-US" sz="2000" dirty="0" err="1"/>
              <a:t>toString</a:t>
            </a:r>
            <a:r>
              <a:rPr lang="en-US" sz="2000" dirty="0"/>
              <a:t>( )- </a:t>
            </a:r>
            <a:r>
              <a:rPr lang="en-US" sz="2000" dirty="0" err="1"/>
              <a:t>toString</a:t>
            </a:r>
            <a:r>
              <a:rPr lang="en-US" sz="2000" dirty="0"/>
              <a:t>( ) returns the string equivalent of the event. </a:t>
            </a:r>
          </a:p>
          <a:p>
            <a:pPr fontAlgn="base"/>
            <a:r>
              <a:rPr lang="en-US" sz="2000" dirty="0"/>
              <a:t>The class </a:t>
            </a:r>
            <a:r>
              <a:rPr lang="en-US" sz="2000" dirty="0" err="1"/>
              <a:t>AWTEvent</a:t>
            </a:r>
            <a:r>
              <a:rPr lang="en-US" sz="2000" dirty="0"/>
              <a:t>, defined within the </a:t>
            </a:r>
            <a:r>
              <a:rPr lang="en-US" sz="2000" dirty="0" err="1"/>
              <a:t>java.awt</a:t>
            </a:r>
            <a:r>
              <a:rPr lang="en-US" sz="2000" dirty="0"/>
              <a:t> package, is a subclass of </a:t>
            </a:r>
            <a:r>
              <a:rPr lang="en-US" sz="2000" dirty="0" err="1"/>
              <a:t>EventObject</a:t>
            </a:r>
            <a:r>
              <a:rPr lang="en-US" sz="2000" dirty="0"/>
              <a:t>. </a:t>
            </a:r>
          </a:p>
          <a:p>
            <a:pPr fontAlgn="base"/>
            <a:r>
              <a:rPr lang="en-US" sz="2000" dirty="0"/>
              <a:t>Its </a:t>
            </a:r>
            <a:r>
              <a:rPr lang="en-US" sz="2000" dirty="0" err="1"/>
              <a:t>getID</a:t>
            </a:r>
            <a:r>
              <a:rPr lang="en-US" sz="2000" dirty="0"/>
              <a:t>( ) method can be used to determine the type of the event. </a:t>
            </a:r>
          </a:p>
          <a:p>
            <a:br>
              <a:rPr lang="en-US" sz="2000" dirty="0"/>
            </a:br>
            <a:endParaRPr lang="en-IN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253C71-186B-492C-8E8D-F94A72444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4" y="156238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Event Classes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7886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2D21D-719B-47D8-8233-60CC56B66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19" y="980303"/>
            <a:ext cx="9910119" cy="5721459"/>
          </a:xfrm>
        </p:spPr>
        <p:txBody>
          <a:bodyPr/>
          <a:lstStyle/>
          <a:p>
            <a:r>
              <a:rPr lang="en-IN" b="1" dirty="0"/>
              <a:t>Event Class Hierarchy</a:t>
            </a:r>
            <a:endParaRPr lang="en-IN" dirty="0"/>
          </a:p>
        </p:txBody>
      </p:sp>
      <p:pic>
        <p:nvPicPr>
          <p:cNvPr id="2050" name="Picture 2" descr="https://lh5.googleusercontent.com/BEf8rKvLa5WmJqrRwmlAfdAnwqOyIrPGyQXBs8tiHve1LKE0a7VOR49OY2mOpQo3SeLEl3YGT9EFlrwypXhSANGCNtIo0UWDVm57WsdRTwVviOnoWYqnLGX6QX1L_KmO6cT1JFU">
            <a:extLst>
              <a:ext uri="{FF2B5EF4-FFF2-40B4-BE49-F238E27FC236}">
                <a16:creationId xmlns:a16="http://schemas.microsoft.com/office/drawing/2014/main" id="{E34E3552-622F-4289-ABA3-A0C931C9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59242"/>
            <a:ext cx="7331676" cy="549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DB1D97-6E7C-4A42-A3B8-D9EF4CD6DD77}"/>
              </a:ext>
            </a:extLst>
          </p:cNvPr>
          <p:cNvSpPr/>
          <p:nvPr/>
        </p:nvSpPr>
        <p:spPr>
          <a:xfrm>
            <a:off x="6096000" y="176249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when a check box or list item is clicked</a:t>
            </a:r>
            <a:endParaRPr lang="en-US" sz="1260" dirty="0">
              <a:latin typeface="Noto Sans Symbols"/>
            </a:endParaRPr>
          </a:p>
          <a:p>
            <a:pPr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when a choice selection is made</a:t>
            </a:r>
            <a:endParaRPr lang="en-US" sz="1260" dirty="0">
              <a:latin typeface="Noto Sans Symbols"/>
            </a:endParaRPr>
          </a:p>
          <a:p>
            <a:pPr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Open Sans"/>
              </a:rPr>
              <a:t>checkable menu item is selected or deselected.</a:t>
            </a:r>
            <a:endParaRPr lang="en-US" sz="1260" b="0" i="0" u="none" strike="noStrike" dirty="0">
              <a:effectLst/>
              <a:latin typeface="Noto Sans Symbol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23C4F3-BDF1-4A53-8611-A92C22CA773E}"/>
              </a:ext>
            </a:extLst>
          </p:cNvPr>
          <p:cNvCxnSpPr/>
          <p:nvPr/>
        </p:nvCxnSpPr>
        <p:spPr>
          <a:xfrm flipV="1">
            <a:off x="1466335" y="2430162"/>
            <a:ext cx="4629665" cy="1845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3C3B2A3-8E13-4782-9387-0E57F0D7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95" y="3476128"/>
            <a:ext cx="30765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686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C5348-C7B4-4B72-A62A-8D7AFF57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57" y="1466335"/>
            <a:ext cx="7519843" cy="53916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B7BD29-0874-4026-925B-A737B6A15A7E}"/>
              </a:ext>
            </a:extLst>
          </p:cNvPr>
          <p:cNvSpPr/>
          <p:nvPr/>
        </p:nvSpPr>
        <p:spPr>
          <a:xfrm>
            <a:off x="425989" y="1097003"/>
            <a:ext cx="4700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08080"/>
                </a:solidFill>
                <a:latin typeface="Open Sans"/>
              </a:rPr>
              <a:t>Generated when a scroll bar is manipulated.</a:t>
            </a:r>
            <a:endParaRPr lang="en-US" sz="1260" b="0" i="0" u="none" strike="noStrike" dirty="0">
              <a:solidFill>
                <a:srgbClr val="FFD200"/>
              </a:solidFill>
              <a:effectLst/>
              <a:latin typeface="Noto Sans Symbols"/>
            </a:endParaRPr>
          </a:p>
        </p:txBody>
      </p:sp>
      <p:pic>
        <p:nvPicPr>
          <p:cNvPr id="3076" name="Picture 4" descr="https://lh3.googleusercontent.com/xgy7j9YohRvUtvx4GEx0BEC3LWcWglKorBjWrhSSJA6Jdrz98u4VRNVp0Eio8p1aLKPPICz0OzT3pYAiqGE546UugLE9uAT48rh1tawzYZXNpkiVgOx4707DKeOw-PxZmZQWW7Y">
            <a:extLst>
              <a:ext uri="{FF2B5EF4-FFF2-40B4-BE49-F238E27FC236}">
                <a16:creationId xmlns:a16="http://schemas.microsoft.com/office/drawing/2014/main" id="{1B7A7D2A-C07C-48BA-8419-173D94347B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15" y="3080951"/>
            <a:ext cx="3088379" cy="21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DC2561-D258-498C-BE2A-5472DA48C195}"/>
              </a:ext>
            </a:extLst>
          </p:cNvPr>
          <p:cNvCxnSpPr/>
          <p:nvPr/>
        </p:nvCxnSpPr>
        <p:spPr>
          <a:xfrm flipH="1" flipV="1">
            <a:off x="3657600" y="1466335"/>
            <a:ext cx="3163330" cy="243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2549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5808B-E3D8-41B1-A08F-BAB2D45B4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4" y="823785"/>
            <a:ext cx="11570989" cy="52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571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888C3-B215-41E9-8B5E-B5EE7102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57" y="1466335"/>
            <a:ext cx="7519843" cy="53916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DC74E-BE5F-4720-A71F-A3399B8C8D19}"/>
              </a:ext>
            </a:extLst>
          </p:cNvPr>
          <p:cNvSpPr/>
          <p:nvPr/>
        </p:nvSpPr>
        <p:spPr>
          <a:xfrm>
            <a:off x="428367" y="7498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08080"/>
                </a:solidFill>
                <a:latin typeface="Open Sans"/>
              </a:rPr>
              <a:t>when a component is hidden, moved, resized, or becomes visible.</a:t>
            </a:r>
            <a:endParaRPr lang="en-US" sz="1260" b="0" i="0" u="none" strike="noStrike" dirty="0">
              <a:solidFill>
                <a:srgbClr val="FFD200"/>
              </a:solidFill>
              <a:effectLst/>
              <a:latin typeface="Noto Sans Symbol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BD49E-B146-4B5D-A95C-D8F98B1F3AD9}"/>
              </a:ext>
            </a:extLst>
          </p:cNvPr>
          <p:cNvSpPr/>
          <p:nvPr/>
        </p:nvSpPr>
        <p:spPr>
          <a:xfrm>
            <a:off x="341586" y="1745048"/>
            <a:ext cx="6071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08080"/>
                </a:solidFill>
                <a:latin typeface="Open Sans"/>
              </a:rPr>
              <a:t>The root event class for all component-level input events.</a:t>
            </a:r>
            <a:endParaRPr lang="en-US" sz="1260" b="0" i="0" u="none" strike="noStrike" dirty="0">
              <a:solidFill>
                <a:srgbClr val="FFD200"/>
              </a:solidFill>
              <a:effectLst/>
              <a:latin typeface="Noto Sans Symbol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D3197-D0E7-4294-9086-95CF3927D05E}"/>
              </a:ext>
            </a:extLst>
          </p:cNvPr>
          <p:cNvSpPr/>
          <p:nvPr/>
        </p:nvSpPr>
        <p:spPr>
          <a:xfrm>
            <a:off x="403653" y="2393093"/>
            <a:ext cx="6096000" cy="100027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08080"/>
                </a:solidFill>
                <a:latin typeface="Open Sans"/>
              </a:rPr>
              <a:t>when the mouse is dragged, moved, clicked, pressed, or released;</a:t>
            </a:r>
            <a:endParaRPr lang="en-US" sz="1260" dirty="0">
              <a:solidFill>
                <a:srgbClr val="FFD200"/>
              </a:solidFill>
              <a:latin typeface="Noto Sans Symbols"/>
            </a:endParaRPr>
          </a:p>
          <a:p>
            <a:pPr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08080"/>
                </a:solidFill>
                <a:latin typeface="Open Sans"/>
              </a:rPr>
              <a:t>when the mouse enters or exits a component.</a:t>
            </a:r>
            <a:endParaRPr lang="en-US" sz="1260" b="0" i="0" u="none" strike="noStrike" dirty="0">
              <a:solidFill>
                <a:srgbClr val="FFD200"/>
              </a:solidFill>
              <a:effectLst/>
              <a:latin typeface="Noto Sans Symbol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FDB36-5908-4D2A-AB50-8EDAECAD2D18}"/>
              </a:ext>
            </a:extLst>
          </p:cNvPr>
          <p:cNvSpPr/>
          <p:nvPr/>
        </p:nvSpPr>
        <p:spPr>
          <a:xfrm>
            <a:off x="428367" y="3792835"/>
            <a:ext cx="452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08080"/>
                </a:solidFill>
                <a:latin typeface="Open Sans"/>
              </a:rPr>
              <a:t>when input is received from the keyboard.</a:t>
            </a:r>
            <a:endParaRPr lang="en-US" sz="1260" b="0" i="0" u="none" strike="noStrike" dirty="0">
              <a:solidFill>
                <a:srgbClr val="FFD200"/>
              </a:solidFill>
              <a:effectLst/>
              <a:latin typeface="Noto Sans Symbol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86C045-8D93-4FC3-8DED-F459C173E7F2}"/>
              </a:ext>
            </a:extLst>
          </p:cNvPr>
          <p:cNvCxnSpPr/>
          <p:nvPr/>
        </p:nvCxnSpPr>
        <p:spPr>
          <a:xfrm flipH="1" flipV="1">
            <a:off x="3377513" y="1072978"/>
            <a:ext cx="5054565" cy="2839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866791-818C-4654-9EA8-7A8805968B57}"/>
              </a:ext>
            </a:extLst>
          </p:cNvPr>
          <p:cNvCxnSpPr>
            <a:cxnSpLocks/>
          </p:cNvCxnSpPr>
          <p:nvPr/>
        </p:nvCxnSpPr>
        <p:spPr>
          <a:xfrm flipH="1" flipV="1">
            <a:off x="3566984" y="1943598"/>
            <a:ext cx="5203715" cy="304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6B179-8540-4CAE-8925-7773826271E8}"/>
              </a:ext>
            </a:extLst>
          </p:cNvPr>
          <p:cNvCxnSpPr>
            <a:cxnSpLocks/>
          </p:cNvCxnSpPr>
          <p:nvPr/>
        </p:nvCxnSpPr>
        <p:spPr>
          <a:xfrm flipH="1" flipV="1">
            <a:off x="4415481" y="3882080"/>
            <a:ext cx="4950075" cy="2699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AD2DCD-D100-4F5A-A7B2-623D63A033EC}"/>
              </a:ext>
            </a:extLst>
          </p:cNvPr>
          <p:cNvCxnSpPr>
            <a:cxnSpLocks/>
          </p:cNvCxnSpPr>
          <p:nvPr/>
        </p:nvCxnSpPr>
        <p:spPr>
          <a:xfrm flipH="1" flipV="1">
            <a:off x="1998326" y="2845110"/>
            <a:ext cx="5420719" cy="334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96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7F94-5C95-482F-9184-671D7DCF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57" y="1466335"/>
            <a:ext cx="7519843" cy="53916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6529A3-DDBB-46DD-BB62-A51AF7B55FCC}"/>
              </a:ext>
            </a:extLst>
          </p:cNvPr>
          <p:cNvSpPr/>
          <p:nvPr/>
        </p:nvSpPr>
        <p:spPr>
          <a:xfrm>
            <a:off x="387178" y="7250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08080"/>
                </a:solidFill>
                <a:latin typeface="Open Sans"/>
              </a:rPr>
              <a:t>when a button is pressed, a list item is double-clicked, or a menu item is selected.</a:t>
            </a:r>
            <a:endParaRPr lang="en-US" sz="1260" b="0" i="0" u="none" strike="noStrike" dirty="0">
              <a:solidFill>
                <a:srgbClr val="FFD200"/>
              </a:solidFill>
              <a:effectLst/>
              <a:latin typeface="Noto Sans Symbol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E5A81-FA06-4F86-BC14-62DB83167770}"/>
              </a:ext>
            </a:extLst>
          </p:cNvPr>
          <p:cNvCxnSpPr>
            <a:cxnSpLocks/>
          </p:cNvCxnSpPr>
          <p:nvPr/>
        </p:nvCxnSpPr>
        <p:spPr>
          <a:xfrm flipH="1" flipV="1">
            <a:off x="4672157" y="973677"/>
            <a:ext cx="5203715" cy="304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D8ABDAA-D59C-4E18-9D0C-0F05D2AE5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90" y="3143508"/>
            <a:ext cx="37147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737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C31B5-BF76-42A6-946B-04B9C61F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41" y="1359159"/>
            <a:ext cx="7519843" cy="53916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BC7CBE-D564-422C-B552-ED8ADF0D1706}"/>
              </a:ext>
            </a:extLst>
          </p:cNvPr>
          <p:cNvSpPr/>
          <p:nvPr/>
        </p:nvSpPr>
        <p:spPr>
          <a:xfrm>
            <a:off x="535459" y="799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08080"/>
                </a:solidFill>
                <a:latin typeface="Open Sans"/>
              </a:rPr>
              <a:t>Generated when the value of a text area or text field is changed.</a:t>
            </a:r>
            <a:endParaRPr lang="en-US" sz="1260" b="0" i="0" u="none" strike="noStrike" dirty="0">
              <a:solidFill>
                <a:srgbClr val="FFD200"/>
              </a:solidFill>
              <a:effectLst/>
              <a:latin typeface="Noto Sans Symbol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E54972-B4ED-4449-9033-DA99ACC22166}"/>
              </a:ext>
            </a:extLst>
          </p:cNvPr>
          <p:cNvCxnSpPr>
            <a:cxnSpLocks/>
          </p:cNvCxnSpPr>
          <p:nvPr/>
        </p:nvCxnSpPr>
        <p:spPr>
          <a:xfrm flipH="1" flipV="1">
            <a:off x="5921159" y="961331"/>
            <a:ext cx="5203715" cy="304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31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pPr marL="0" indent="0">
              <a:buNone/>
            </a:pPr>
            <a:r>
              <a:rPr lang="en-IN" b="1" u="sng" dirty="0"/>
              <a:t>The </a:t>
            </a:r>
            <a:r>
              <a:rPr lang="en-IN" b="1" u="sng" dirty="0" err="1"/>
              <a:t>ActionEvent</a:t>
            </a:r>
            <a:r>
              <a:rPr lang="en-IN" b="1" u="sng" dirty="0"/>
              <a:t> Class</a:t>
            </a:r>
          </a:p>
          <a:p>
            <a:pPr fontAlgn="base"/>
            <a:r>
              <a:rPr lang="en-US" dirty="0"/>
              <a:t>An </a:t>
            </a:r>
            <a:r>
              <a:rPr lang="en-US" dirty="0" err="1"/>
              <a:t>ActionEvent</a:t>
            </a:r>
            <a:r>
              <a:rPr lang="en-US" dirty="0"/>
              <a:t> is generated when a </a:t>
            </a:r>
            <a:endParaRPr lang="en-US" sz="1400" dirty="0"/>
          </a:p>
          <a:p>
            <a:pPr lvl="1" fontAlgn="base"/>
            <a:r>
              <a:rPr lang="en-US" dirty="0"/>
              <a:t>button is pressed</a:t>
            </a:r>
            <a:endParaRPr lang="en-US" sz="1100" dirty="0"/>
          </a:p>
          <a:p>
            <a:pPr lvl="1" fontAlgn="base"/>
            <a:r>
              <a:rPr lang="en-US" dirty="0"/>
              <a:t>a list item is double-clicked</a:t>
            </a:r>
            <a:endParaRPr lang="en-US" sz="1100" dirty="0"/>
          </a:p>
          <a:p>
            <a:pPr lvl="1" fontAlgn="base"/>
            <a:r>
              <a:rPr lang="en-US" dirty="0"/>
              <a:t>a menu item is selected. </a:t>
            </a:r>
            <a:endParaRPr lang="en-US" sz="1100" dirty="0"/>
          </a:p>
          <a:p>
            <a:pPr fontAlgn="base"/>
            <a:r>
              <a:rPr lang="en-US" dirty="0"/>
              <a:t>The </a:t>
            </a:r>
            <a:r>
              <a:rPr lang="en-US" dirty="0" err="1"/>
              <a:t>ActionEvent</a:t>
            </a:r>
            <a:r>
              <a:rPr lang="en-US" dirty="0"/>
              <a:t> class defines four integer constants that can be used to identify any modifiers associated with an action event</a:t>
            </a:r>
            <a:endParaRPr lang="en-US" sz="1400" dirty="0"/>
          </a:p>
          <a:p>
            <a:pPr lvl="1" fontAlgn="base"/>
            <a:r>
              <a:rPr lang="en-US" dirty="0"/>
              <a:t>ALT_MASK</a:t>
            </a:r>
            <a:endParaRPr lang="en-US" sz="1100" dirty="0"/>
          </a:p>
          <a:p>
            <a:pPr lvl="1" fontAlgn="base"/>
            <a:r>
              <a:rPr lang="en-US" dirty="0"/>
              <a:t>CTRL_MASK</a:t>
            </a:r>
            <a:endParaRPr lang="en-US" sz="1100" dirty="0"/>
          </a:p>
          <a:p>
            <a:pPr lvl="1" fontAlgn="base"/>
            <a:r>
              <a:rPr lang="en-US" dirty="0"/>
              <a:t>META_MASK</a:t>
            </a:r>
            <a:endParaRPr lang="en-US" sz="1100" dirty="0"/>
          </a:p>
          <a:p>
            <a:pPr lvl="1" fontAlgn="base"/>
            <a:r>
              <a:rPr lang="en-US" dirty="0"/>
              <a:t>SHIFT_MASK</a:t>
            </a:r>
            <a:endParaRPr lang="en-US" sz="1100" dirty="0"/>
          </a:p>
          <a:p>
            <a:pPr fontAlgn="base"/>
            <a:r>
              <a:rPr lang="en-US" dirty="0"/>
              <a:t>In addition, there is an integer constant, ACTION_PERFORMED, which can be used to identify action events.</a:t>
            </a:r>
            <a:endParaRPr lang="en-US" sz="1400" dirty="0"/>
          </a:p>
          <a:p>
            <a:pPr fontAlgn="base"/>
            <a:r>
              <a:rPr lang="en-US" dirty="0"/>
              <a:t>You can obtain the command name for the invoking </a:t>
            </a:r>
            <a:r>
              <a:rPr lang="en-US" dirty="0" err="1"/>
              <a:t>ActionEvent</a:t>
            </a:r>
            <a:r>
              <a:rPr lang="en-US" dirty="0"/>
              <a:t> object by using the </a:t>
            </a:r>
            <a:r>
              <a:rPr lang="en-US" dirty="0" err="1"/>
              <a:t>getActionCommand</a:t>
            </a:r>
            <a:r>
              <a:rPr lang="en-US" dirty="0"/>
              <a:t>() method.</a:t>
            </a:r>
          </a:p>
          <a:p>
            <a:r>
              <a:rPr lang="en-US" dirty="0"/>
              <a:t>The </a:t>
            </a:r>
            <a:r>
              <a:rPr lang="en-US" dirty="0" err="1"/>
              <a:t>getModifiers</a:t>
            </a:r>
            <a:r>
              <a:rPr lang="en-US" dirty="0"/>
              <a:t>() method returns a value that indicates which modifier keys (alt, ctrl, meta, and/or shift) were pressed when the event was generated.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63443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F4D-69BF-4025-9078-06D446A7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73" y="321277"/>
            <a:ext cx="9860692" cy="634313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42" name="Picture 2" descr="Screen Clipping">
            <a:extLst>
              <a:ext uri="{FF2B5EF4-FFF2-40B4-BE49-F238E27FC236}">
                <a16:creationId xmlns:a16="http://schemas.microsoft.com/office/drawing/2014/main" id="{76408335-C1A9-4666-91E8-CD1FB4A2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277"/>
            <a:ext cx="6510226" cy="65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creen Clipping">
            <a:extLst>
              <a:ext uri="{FF2B5EF4-FFF2-40B4-BE49-F238E27FC236}">
                <a16:creationId xmlns:a16="http://schemas.microsoft.com/office/drawing/2014/main" id="{5B74655A-2C53-4D6E-BDC9-8FDAC137B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96" y="1524000"/>
            <a:ext cx="5857103" cy="352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3537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8857</TotalTime>
  <Words>11431</Words>
  <Application>Microsoft Office PowerPoint</Application>
  <PresentationFormat>Widescreen</PresentationFormat>
  <Paragraphs>1118</Paragraphs>
  <Slides>154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4" baseType="lpstr">
      <vt:lpstr>Arial</vt:lpstr>
      <vt:lpstr>Calibri</vt:lpstr>
      <vt:lpstr>Consolas</vt:lpstr>
      <vt:lpstr>Courier New</vt:lpstr>
      <vt:lpstr>Noto Sans Symbols</vt:lpstr>
      <vt:lpstr>Open Sans</vt:lpstr>
      <vt:lpstr>Trebuchet MS</vt:lpstr>
      <vt:lpstr>Wingdings</vt:lpstr>
      <vt:lpstr>Wingdings 3</vt:lpstr>
      <vt:lpstr>Facet</vt:lpstr>
      <vt:lpstr>CST 205 : MODULE 4</vt:lpstr>
      <vt:lpstr>Contents</vt:lpstr>
      <vt:lpstr>PowerPoint Presentation</vt:lpstr>
      <vt:lpstr>Java Library : String Handling  </vt:lpstr>
      <vt:lpstr>PowerPoint Presentation</vt:lpstr>
      <vt:lpstr>PowerPoint Presentation</vt:lpstr>
      <vt:lpstr>PowerPoint Presentation</vt:lpstr>
      <vt:lpstr>String Constructors </vt:lpstr>
      <vt:lpstr>PowerPoint Presentation</vt:lpstr>
      <vt:lpstr>PowerPoint Presentation</vt:lpstr>
      <vt:lpstr>String Length </vt:lpstr>
      <vt:lpstr>Special String Operations  </vt:lpstr>
      <vt:lpstr>PowerPoint Presentation</vt:lpstr>
      <vt:lpstr>PowerPoint Presentation</vt:lpstr>
      <vt:lpstr>PowerPoint Presentation</vt:lpstr>
      <vt:lpstr>PowerPoint Presentation</vt:lpstr>
      <vt:lpstr>Character Extraction </vt:lpstr>
      <vt:lpstr>PowerPoint Presentation</vt:lpstr>
      <vt:lpstr>PowerPoint Presentation</vt:lpstr>
      <vt:lpstr>String Comparison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Searching Strings </vt:lpstr>
      <vt:lpstr>PowerPoint Presentation</vt:lpstr>
      <vt:lpstr>PowerPoint Presentation</vt:lpstr>
      <vt:lpstr>PowerPoint Presentation</vt:lpstr>
      <vt:lpstr>Modifying Strings </vt:lpstr>
      <vt:lpstr>PowerPoint Presentation</vt:lpstr>
      <vt:lpstr>PowerPoint Presentation</vt:lpstr>
      <vt:lpstr>PowerPoint Presentation</vt:lpstr>
      <vt:lpstr>PowerPoint Presentation</vt:lpstr>
      <vt:lpstr>using valueOf() </vt:lpstr>
      <vt:lpstr>PowerPoint Presentation</vt:lpstr>
      <vt:lpstr>PowerPoint Presentation</vt:lpstr>
      <vt:lpstr>PowerPoint Presentation</vt:lpstr>
      <vt:lpstr>Comparison of StringBuffer and String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Collections framework : Collections overview </vt:lpstr>
      <vt:lpstr>PowerPoint Presentation</vt:lpstr>
      <vt:lpstr>PowerPoint Presentation</vt:lpstr>
      <vt:lpstr>Collections Interface </vt:lpstr>
      <vt:lpstr>PowerPoint Presentation</vt:lpstr>
      <vt:lpstr>List Interface</vt:lpstr>
      <vt:lpstr>PowerPoint Presentation</vt:lpstr>
      <vt:lpstr>PowerPoint Presentation</vt:lpstr>
      <vt:lpstr>Collections Class  </vt:lpstr>
      <vt:lpstr>PowerPoint Presentation</vt:lpstr>
      <vt:lpstr>PowerPoint Presentation</vt:lpstr>
      <vt:lpstr>ArrayList class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a Collection via an Iterator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 handling : Event Handling Mechanisms   </vt:lpstr>
      <vt:lpstr>PowerPoint Presentation</vt:lpstr>
      <vt:lpstr>Delegation Event Model </vt:lpstr>
      <vt:lpstr>PowerPoint Presentation</vt:lpstr>
      <vt:lpstr>PowerPoint Presentation</vt:lpstr>
      <vt:lpstr>PowerPoint Presentation</vt:lpstr>
      <vt:lpstr>Event Classes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 of Events </vt:lpstr>
      <vt:lpstr>Event Listener Interfaces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the Delegation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Multithreaded Programming  </vt:lpstr>
      <vt:lpstr>PowerPoint Presentation</vt:lpstr>
      <vt:lpstr>The Java Thread Model </vt:lpstr>
      <vt:lpstr>PowerPoint Presentation</vt:lpstr>
      <vt:lpstr>PowerPoint Presentation</vt:lpstr>
      <vt:lpstr>PowerPoint Presentation</vt:lpstr>
      <vt:lpstr>PowerPoint Presentation</vt:lpstr>
      <vt:lpstr>The Main Thread </vt:lpstr>
      <vt:lpstr>PowerPoint Presentation</vt:lpstr>
      <vt:lpstr>PowerPoint Presentation</vt:lpstr>
      <vt:lpstr>PowerPoint Presentation</vt:lpstr>
      <vt:lpstr>Creating Thread </vt:lpstr>
      <vt:lpstr>PowerPoint Presentation</vt:lpstr>
      <vt:lpstr>PowerPoint Presentation</vt:lpstr>
      <vt:lpstr>PowerPoint Presentation</vt:lpstr>
      <vt:lpstr>PowerPoint Presentation</vt:lpstr>
      <vt:lpstr>Creating Multiple Threads </vt:lpstr>
      <vt:lpstr>PowerPoint Presentation</vt:lpstr>
      <vt:lpstr>PowerPoint Presentation</vt:lpstr>
      <vt:lpstr>Synchronization </vt:lpstr>
      <vt:lpstr>PowerPoint Presentation</vt:lpstr>
      <vt:lpstr>PowerPoint Presentation</vt:lpstr>
      <vt:lpstr>PowerPoint Presentation</vt:lpstr>
      <vt:lpstr>PowerPoint Presentation</vt:lpstr>
      <vt:lpstr>Suspending, Resuming, and Stopping Threads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 205 : MODULE 4</dc:title>
  <dc:creator>HP</dc:creator>
  <cp:lastModifiedBy>HP</cp:lastModifiedBy>
  <cp:revision>95</cp:revision>
  <dcterms:created xsi:type="dcterms:W3CDTF">2022-01-20T07:51:41Z</dcterms:created>
  <dcterms:modified xsi:type="dcterms:W3CDTF">2022-02-07T10:11:13Z</dcterms:modified>
</cp:coreProperties>
</file>